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1" r:id="rId3"/>
    <p:sldId id="257" r:id="rId4"/>
    <p:sldId id="258" r:id="rId5"/>
    <p:sldId id="259" r:id="rId6"/>
    <p:sldId id="260" r:id="rId7"/>
    <p:sldId id="267" r:id="rId8"/>
    <p:sldId id="269" r:id="rId9"/>
    <p:sldId id="270" r:id="rId10"/>
    <p:sldId id="271" r:id="rId11"/>
    <p:sldId id="278" r:id="rId12"/>
    <p:sldId id="277" r:id="rId13"/>
    <p:sldId id="272" r:id="rId14"/>
    <p:sldId id="273" r:id="rId15"/>
    <p:sldId id="287" r:id="rId16"/>
    <p:sldId id="288" r:id="rId17"/>
    <p:sldId id="274" r:id="rId18"/>
    <p:sldId id="275" r:id="rId19"/>
    <p:sldId id="276" r:id="rId20"/>
    <p:sldId id="282" r:id="rId21"/>
    <p:sldId id="283" r:id="rId22"/>
    <p:sldId id="284" r:id="rId23"/>
    <p:sldId id="285" r:id="rId24"/>
    <p:sldId id="286" r:id="rId25"/>
    <p:sldId id="279" r:id="rId26"/>
    <p:sldId id="280" r:id="rId2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64"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14743"/>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14743"/>
                </a:solidFill>
                <a:latin typeface="Times New Roman"/>
                <a:cs typeface="Times New Roman"/>
              </a:defRPr>
            </a:lvl1pPr>
          </a:lstStyle>
          <a:p>
            <a:endParaRPr/>
          </a:p>
        </p:txBody>
      </p:sp>
      <p:sp>
        <p:nvSpPr>
          <p:cNvPr id="3" name="Holder 3"/>
          <p:cNvSpPr>
            <a:spLocks noGrp="1"/>
          </p:cNvSpPr>
          <p:nvPr>
            <p:ph sz="half" idx="2"/>
          </p:nvPr>
        </p:nvSpPr>
        <p:spPr>
          <a:xfrm>
            <a:off x="1092502" y="1280771"/>
            <a:ext cx="5277485" cy="4538345"/>
          </a:xfrm>
          <a:prstGeom prst="rect">
            <a:avLst/>
          </a:prstGeom>
        </p:spPr>
        <p:txBody>
          <a:bodyPr wrap="square" lIns="0" tIns="0" rIns="0" bIns="0">
            <a:spAutoFit/>
          </a:bodyPr>
          <a:lstStyle>
            <a:lvl1pPr>
              <a:defRPr sz="2000" b="1" i="0">
                <a:solidFill>
                  <a:srgbClr val="514743"/>
                </a:solidFill>
                <a:latin typeface="Times New Roman"/>
                <a:cs typeface="Times New Roman"/>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514743"/>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FFFF3"/>
          </a:solidFill>
        </p:spPr>
        <p:txBody>
          <a:bodyPr wrap="square" lIns="0" tIns="0" rIns="0" bIns="0" rtlCol="0"/>
          <a:lstStyle/>
          <a:p>
            <a:endParaRPr/>
          </a:p>
        </p:txBody>
      </p:sp>
      <p:sp>
        <p:nvSpPr>
          <p:cNvPr id="17" name="bg object 17"/>
          <p:cNvSpPr/>
          <p:nvPr/>
        </p:nvSpPr>
        <p:spPr>
          <a:xfrm>
            <a:off x="1104135" y="1219961"/>
            <a:ext cx="9985375" cy="0"/>
          </a:xfrm>
          <a:custGeom>
            <a:avLst/>
            <a:gdLst/>
            <a:ahLst/>
            <a:cxnLst/>
            <a:rect l="l" t="t" r="r" b="b"/>
            <a:pathLst>
              <a:path w="9985375">
                <a:moveTo>
                  <a:pt x="9985250" y="0"/>
                </a:moveTo>
                <a:lnTo>
                  <a:pt x="0" y="0"/>
                </a:lnTo>
              </a:path>
            </a:pathLst>
          </a:custGeom>
          <a:ln w="38100">
            <a:solidFill>
              <a:srgbClr val="514743"/>
            </a:solidFill>
          </a:ln>
        </p:spPr>
        <p:txBody>
          <a:bodyPr wrap="square" lIns="0" tIns="0" rIns="0" bIns="0" rtlCol="0"/>
          <a:lstStyle/>
          <a:p>
            <a:endParaRPr/>
          </a:p>
        </p:txBody>
      </p:sp>
      <p:sp>
        <p:nvSpPr>
          <p:cNvPr id="18" name="bg object 18"/>
          <p:cNvSpPr/>
          <p:nvPr/>
        </p:nvSpPr>
        <p:spPr>
          <a:xfrm>
            <a:off x="1103377" y="1303019"/>
            <a:ext cx="9985375" cy="0"/>
          </a:xfrm>
          <a:custGeom>
            <a:avLst/>
            <a:gdLst/>
            <a:ahLst/>
            <a:cxnLst/>
            <a:rect l="l" t="t" r="r" b="b"/>
            <a:pathLst>
              <a:path w="9985375">
                <a:moveTo>
                  <a:pt x="9985246" y="0"/>
                </a:moveTo>
                <a:lnTo>
                  <a:pt x="0" y="0"/>
                </a:lnTo>
              </a:path>
            </a:pathLst>
          </a:custGeom>
          <a:ln w="12192">
            <a:solidFill>
              <a:srgbClr val="514743"/>
            </a:solidFill>
          </a:ln>
        </p:spPr>
        <p:txBody>
          <a:bodyPr wrap="square" lIns="0" tIns="0" rIns="0" bIns="0" rtlCol="0"/>
          <a:lstStyle/>
          <a:p>
            <a:endParaRPr/>
          </a:p>
        </p:txBody>
      </p:sp>
      <p:sp>
        <p:nvSpPr>
          <p:cNvPr id="2" name="Holder 2"/>
          <p:cNvSpPr>
            <a:spLocks noGrp="1"/>
          </p:cNvSpPr>
          <p:nvPr>
            <p:ph type="title"/>
          </p:nvPr>
        </p:nvSpPr>
        <p:spPr>
          <a:xfrm>
            <a:off x="4315459" y="1290065"/>
            <a:ext cx="3561080" cy="513714"/>
          </a:xfrm>
          <a:prstGeom prst="rect">
            <a:avLst/>
          </a:prstGeom>
        </p:spPr>
        <p:txBody>
          <a:bodyPr wrap="square" lIns="0" tIns="0" rIns="0" bIns="0">
            <a:spAutoFit/>
          </a:bodyPr>
          <a:lstStyle>
            <a:lvl1pPr>
              <a:defRPr sz="3200" b="1" i="0">
                <a:solidFill>
                  <a:srgbClr val="514743"/>
                </a:solidFill>
                <a:latin typeface="Times New Roman"/>
                <a:cs typeface="Times New Roman"/>
              </a:defRPr>
            </a:lvl1pPr>
          </a:lstStyle>
          <a:p>
            <a:endParaRPr/>
          </a:p>
        </p:txBody>
      </p:sp>
      <p:sp>
        <p:nvSpPr>
          <p:cNvPr id="3" name="Holder 3"/>
          <p:cNvSpPr>
            <a:spLocks noGrp="1"/>
          </p:cNvSpPr>
          <p:nvPr>
            <p:ph type="body" idx="1"/>
          </p:nvPr>
        </p:nvSpPr>
        <p:spPr>
          <a:xfrm>
            <a:off x="996796" y="2330321"/>
            <a:ext cx="10198407" cy="289115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34235"/>
            <a:ext cx="12192000" cy="4697095"/>
          </a:xfrm>
          <a:custGeom>
            <a:avLst/>
            <a:gdLst/>
            <a:ahLst/>
            <a:cxnLst/>
            <a:rect l="l" t="t" r="r" b="b"/>
            <a:pathLst>
              <a:path w="12192000" h="4697095">
                <a:moveTo>
                  <a:pt x="0" y="4696966"/>
                </a:moveTo>
                <a:lnTo>
                  <a:pt x="12192000" y="4696966"/>
                </a:lnTo>
                <a:lnTo>
                  <a:pt x="12192000" y="0"/>
                </a:lnTo>
                <a:lnTo>
                  <a:pt x="0" y="0"/>
                </a:lnTo>
                <a:lnTo>
                  <a:pt x="0" y="4696966"/>
                </a:lnTo>
                <a:close/>
              </a:path>
            </a:pathLst>
          </a:custGeom>
          <a:solidFill>
            <a:srgbClr val="FFFFF3"/>
          </a:solidFill>
        </p:spPr>
        <p:txBody>
          <a:bodyPr wrap="square" lIns="0" tIns="0" rIns="0" bIns="0" rtlCol="0"/>
          <a:lstStyle/>
          <a:p>
            <a:endParaRPr dirty="0"/>
          </a:p>
        </p:txBody>
      </p:sp>
      <p:grpSp>
        <p:nvGrpSpPr>
          <p:cNvPr id="3" name="object 3"/>
          <p:cNvGrpSpPr/>
          <p:nvPr/>
        </p:nvGrpSpPr>
        <p:grpSpPr>
          <a:xfrm>
            <a:off x="0" y="5626605"/>
            <a:ext cx="12193270" cy="88900"/>
            <a:chOff x="0" y="5626605"/>
            <a:chExt cx="12193270" cy="88900"/>
          </a:xfrm>
        </p:grpSpPr>
        <p:sp>
          <p:nvSpPr>
            <p:cNvPr id="4" name="object 4"/>
            <p:cNvSpPr/>
            <p:nvPr/>
          </p:nvSpPr>
          <p:spPr>
            <a:xfrm>
              <a:off x="759" y="5645655"/>
              <a:ext cx="12192000" cy="0"/>
            </a:xfrm>
            <a:custGeom>
              <a:avLst/>
              <a:gdLst/>
              <a:ahLst/>
              <a:cxnLst/>
              <a:rect l="l" t="t" r="r" b="b"/>
              <a:pathLst>
                <a:path w="12192000">
                  <a:moveTo>
                    <a:pt x="12192003" y="0"/>
                  </a:moveTo>
                  <a:lnTo>
                    <a:pt x="0" y="0"/>
                  </a:lnTo>
                </a:path>
              </a:pathLst>
            </a:custGeom>
            <a:ln w="38100">
              <a:solidFill>
                <a:srgbClr val="514743"/>
              </a:solidFill>
            </a:ln>
          </p:spPr>
          <p:txBody>
            <a:bodyPr wrap="square" lIns="0" tIns="0" rIns="0" bIns="0" rtlCol="0"/>
            <a:lstStyle/>
            <a:p>
              <a:endParaRPr/>
            </a:p>
          </p:txBody>
        </p:sp>
        <p:sp>
          <p:nvSpPr>
            <p:cNvPr id="5" name="object 5"/>
            <p:cNvSpPr/>
            <p:nvPr/>
          </p:nvSpPr>
          <p:spPr>
            <a:xfrm>
              <a:off x="0" y="5708902"/>
              <a:ext cx="12192000" cy="0"/>
            </a:xfrm>
            <a:custGeom>
              <a:avLst/>
              <a:gdLst/>
              <a:ahLst/>
              <a:cxnLst/>
              <a:rect l="l" t="t" r="r" b="b"/>
              <a:pathLst>
                <a:path w="12192000">
                  <a:moveTo>
                    <a:pt x="12192000" y="0"/>
                  </a:moveTo>
                  <a:lnTo>
                    <a:pt x="0" y="0"/>
                  </a:lnTo>
                </a:path>
              </a:pathLst>
            </a:custGeom>
            <a:ln w="12192">
              <a:solidFill>
                <a:srgbClr val="514743"/>
              </a:solidFill>
            </a:ln>
          </p:spPr>
          <p:txBody>
            <a:bodyPr wrap="square" lIns="0" tIns="0" rIns="0" bIns="0" rtlCol="0"/>
            <a:lstStyle/>
            <a:p>
              <a:endParaRPr/>
            </a:p>
          </p:txBody>
        </p:sp>
      </p:grpSp>
      <p:grpSp>
        <p:nvGrpSpPr>
          <p:cNvPr id="6" name="object 6"/>
          <p:cNvGrpSpPr/>
          <p:nvPr/>
        </p:nvGrpSpPr>
        <p:grpSpPr>
          <a:xfrm>
            <a:off x="0" y="1136903"/>
            <a:ext cx="12193270" cy="88900"/>
            <a:chOff x="0" y="1136903"/>
            <a:chExt cx="12193270" cy="88900"/>
          </a:xfrm>
        </p:grpSpPr>
        <p:sp>
          <p:nvSpPr>
            <p:cNvPr id="7" name="object 7"/>
            <p:cNvSpPr/>
            <p:nvPr/>
          </p:nvSpPr>
          <p:spPr>
            <a:xfrm>
              <a:off x="763" y="1206245"/>
              <a:ext cx="12192000" cy="0"/>
            </a:xfrm>
            <a:custGeom>
              <a:avLst/>
              <a:gdLst/>
              <a:ahLst/>
              <a:cxnLst/>
              <a:rect l="l" t="t" r="r" b="b"/>
              <a:pathLst>
                <a:path w="12192000">
                  <a:moveTo>
                    <a:pt x="0" y="0"/>
                  </a:moveTo>
                  <a:lnTo>
                    <a:pt x="12191998" y="0"/>
                  </a:lnTo>
                </a:path>
              </a:pathLst>
            </a:custGeom>
            <a:ln w="38100">
              <a:solidFill>
                <a:srgbClr val="514743"/>
              </a:solidFill>
            </a:ln>
          </p:spPr>
          <p:txBody>
            <a:bodyPr wrap="square" lIns="0" tIns="0" rIns="0" bIns="0" rtlCol="0"/>
            <a:lstStyle/>
            <a:p>
              <a:endParaRPr/>
            </a:p>
          </p:txBody>
        </p:sp>
        <p:sp>
          <p:nvSpPr>
            <p:cNvPr id="8" name="object 8"/>
            <p:cNvSpPr/>
            <p:nvPr/>
          </p:nvSpPr>
          <p:spPr>
            <a:xfrm>
              <a:off x="0" y="1142999"/>
              <a:ext cx="12192000" cy="0"/>
            </a:xfrm>
            <a:custGeom>
              <a:avLst/>
              <a:gdLst/>
              <a:ahLst/>
              <a:cxnLst/>
              <a:rect l="l" t="t" r="r" b="b"/>
              <a:pathLst>
                <a:path w="12192000">
                  <a:moveTo>
                    <a:pt x="0" y="0"/>
                  </a:moveTo>
                  <a:lnTo>
                    <a:pt x="12192000" y="0"/>
                  </a:lnTo>
                </a:path>
              </a:pathLst>
            </a:custGeom>
            <a:ln w="12192">
              <a:solidFill>
                <a:srgbClr val="514743"/>
              </a:solidFill>
            </a:ln>
          </p:spPr>
          <p:txBody>
            <a:bodyPr wrap="square" lIns="0" tIns="0" rIns="0" bIns="0" rtlCol="0"/>
            <a:lstStyle/>
            <a:p>
              <a:endParaRPr/>
            </a:p>
          </p:txBody>
        </p:sp>
      </p:grpSp>
      <p:sp>
        <p:nvSpPr>
          <p:cNvPr id="9" name="object 9"/>
          <p:cNvSpPr/>
          <p:nvPr/>
        </p:nvSpPr>
        <p:spPr>
          <a:xfrm>
            <a:off x="0" y="5777482"/>
            <a:ext cx="12192000" cy="1080770"/>
          </a:xfrm>
          <a:custGeom>
            <a:avLst/>
            <a:gdLst/>
            <a:ahLst/>
            <a:cxnLst/>
            <a:rect l="l" t="t" r="r" b="b"/>
            <a:pathLst>
              <a:path w="12192000" h="1080770">
                <a:moveTo>
                  <a:pt x="12192000" y="0"/>
                </a:moveTo>
                <a:lnTo>
                  <a:pt x="0" y="0"/>
                </a:lnTo>
                <a:lnTo>
                  <a:pt x="0" y="1080517"/>
                </a:lnTo>
                <a:lnTo>
                  <a:pt x="12192000" y="1080517"/>
                </a:lnTo>
                <a:lnTo>
                  <a:pt x="12192000" y="0"/>
                </a:lnTo>
                <a:close/>
              </a:path>
            </a:pathLst>
          </a:custGeom>
          <a:solidFill>
            <a:srgbClr val="514743"/>
          </a:solidFill>
        </p:spPr>
        <p:txBody>
          <a:bodyPr wrap="square" lIns="0" tIns="0" rIns="0" bIns="0" rtlCol="0"/>
          <a:lstStyle/>
          <a:p>
            <a:endParaRPr/>
          </a:p>
        </p:txBody>
      </p:sp>
      <p:grpSp>
        <p:nvGrpSpPr>
          <p:cNvPr id="10" name="object 10"/>
          <p:cNvGrpSpPr/>
          <p:nvPr/>
        </p:nvGrpSpPr>
        <p:grpSpPr>
          <a:xfrm>
            <a:off x="0" y="0"/>
            <a:ext cx="12192000" cy="2292350"/>
            <a:chOff x="0" y="0"/>
            <a:chExt cx="12192000" cy="2292350"/>
          </a:xfrm>
        </p:grpSpPr>
        <p:sp>
          <p:nvSpPr>
            <p:cNvPr id="11" name="object 11"/>
            <p:cNvSpPr/>
            <p:nvPr/>
          </p:nvSpPr>
          <p:spPr>
            <a:xfrm>
              <a:off x="0" y="0"/>
              <a:ext cx="12192000" cy="1080770"/>
            </a:xfrm>
            <a:custGeom>
              <a:avLst/>
              <a:gdLst/>
              <a:ahLst/>
              <a:cxnLst/>
              <a:rect l="l" t="t" r="r" b="b"/>
              <a:pathLst>
                <a:path w="12192000" h="1080770">
                  <a:moveTo>
                    <a:pt x="12192000" y="0"/>
                  </a:moveTo>
                  <a:lnTo>
                    <a:pt x="0" y="0"/>
                  </a:lnTo>
                  <a:lnTo>
                    <a:pt x="0" y="1080517"/>
                  </a:lnTo>
                  <a:lnTo>
                    <a:pt x="12192000" y="1080517"/>
                  </a:lnTo>
                  <a:lnTo>
                    <a:pt x="12192000" y="0"/>
                  </a:lnTo>
                  <a:close/>
                </a:path>
              </a:pathLst>
            </a:custGeom>
            <a:solidFill>
              <a:srgbClr val="514743"/>
            </a:solidFill>
          </p:spPr>
          <p:txBody>
            <a:bodyPr wrap="square" lIns="0" tIns="0" rIns="0" bIns="0" rtlCol="0"/>
            <a:lstStyle/>
            <a:p>
              <a:endParaRPr/>
            </a:p>
          </p:txBody>
        </p:sp>
        <p:sp>
          <p:nvSpPr>
            <p:cNvPr id="12" name="object 12"/>
            <p:cNvSpPr/>
            <p:nvPr/>
          </p:nvSpPr>
          <p:spPr>
            <a:xfrm>
              <a:off x="1325880" y="0"/>
              <a:ext cx="1748028" cy="2292096"/>
            </a:xfrm>
            <a:prstGeom prst="rect">
              <a:avLst/>
            </a:prstGeom>
            <a:blipFill>
              <a:blip r:embed="rId2" cstate="print"/>
              <a:stretch>
                <a:fillRect/>
              </a:stretch>
            </a:blipFill>
          </p:spPr>
          <p:txBody>
            <a:bodyPr wrap="square" lIns="0" tIns="0" rIns="0" bIns="0" rtlCol="0"/>
            <a:lstStyle/>
            <a:p>
              <a:endParaRPr/>
            </a:p>
          </p:txBody>
        </p:sp>
      </p:grpSp>
      <p:sp>
        <p:nvSpPr>
          <p:cNvPr id="13" name="object 13"/>
          <p:cNvSpPr txBox="1">
            <a:spLocks noGrp="1"/>
          </p:cNvSpPr>
          <p:nvPr>
            <p:ph type="title"/>
          </p:nvPr>
        </p:nvSpPr>
        <p:spPr>
          <a:xfrm>
            <a:off x="688949" y="2220213"/>
            <a:ext cx="5535930" cy="953135"/>
          </a:xfrm>
          <a:prstGeom prst="rect">
            <a:avLst/>
          </a:prstGeom>
        </p:spPr>
        <p:txBody>
          <a:bodyPr vert="horz" wrap="square" lIns="0" tIns="13335" rIns="0" bIns="0" rtlCol="0">
            <a:spAutoFit/>
          </a:bodyPr>
          <a:lstStyle/>
          <a:p>
            <a:pPr algn="ctr">
              <a:lnSpc>
                <a:spcPts val="3650"/>
              </a:lnSpc>
              <a:spcBef>
                <a:spcPts val="105"/>
              </a:spcBef>
            </a:pPr>
            <a:r>
              <a:rPr b="0" dirty="0">
                <a:latin typeface="Times New Roman"/>
                <a:cs typeface="Times New Roman"/>
              </a:rPr>
              <a:t>BÁO</a:t>
            </a:r>
            <a:r>
              <a:rPr b="0" spc="-10" dirty="0">
                <a:latin typeface="Times New Roman"/>
                <a:cs typeface="Times New Roman"/>
              </a:rPr>
              <a:t> </a:t>
            </a:r>
            <a:r>
              <a:rPr b="0" dirty="0">
                <a:latin typeface="Times New Roman"/>
                <a:cs typeface="Times New Roman"/>
              </a:rPr>
              <a:t>CÁO</a:t>
            </a:r>
          </a:p>
          <a:p>
            <a:pPr algn="ctr">
              <a:lnSpc>
                <a:spcPts val="3650"/>
              </a:lnSpc>
            </a:pPr>
            <a:r>
              <a:rPr b="0" dirty="0">
                <a:latin typeface="Times New Roman"/>
                <a:cs typeface="Times New Roman"/>
              </a:rPr>
              <a:t>ĐỒ ÁN</a:t>
            </a:r>
            <a:r>
              <a:rPr lang="vi-VN" b="0" dirty="0"/>
              <a:t> LẬP TRÌNH JAVA</a:t>
            </a:r>
            <a:endParaRPr b="0" spc="-5" dirty="0">
              <a:latin typeface="Times New Roman"/>
              <a:cs typeface="Times New Roman"/>
            </a:endParaRPr>
          </a:p>
        </p:txBody>
      </p:sp>
      <p:sp>
        <p:nvSpPr>
          <p:cNvPr id="14" name="object 14"/>
          <p:cNvSpPr/>
          <p:nvPr/>
        </p:nvSpPr>
        <p:spPr>
          <a:xfrm>
            <a:off x="6981443" y="1310639"/>
            <a:ext cx="5210556" cy="4209288"/>
          </a:xfrm>
          <a:prstGeom prst="rect">
            <a:avLst/>
          </a:prstGeom>
          <a:blipFill>
            <a:blip r:embed="rId3" cstate="print"/>
            <a:stretch>
              <a:fillRect/>
            </a:stretch>
          </a:blipFill>
        </p:spPr>
        <p:txBody>
          <a:bodyPr wrap="square" lIns="0" tIns="0" rIns="0" bIns="0" rtlCol="0"/>
          <a:lstStyle/>
          <a:p>
            <a:endParaRPr/>
          </a:p>
        </p:txBody>
      </p:sp>
      <p:sp>
        <p:nvSpPr>
          <p:cNvPr id="16" name="object 16"/>
          <p:cNvSpPr txBox="1"/>
          <p:nvPr/>
        </p:nvSpPr>
        <p:spPr>
          <a:xfrm>
            <a:off x="381000" y="3449246"/>
            <a:ext cx="6395720" cy="1515158"/>
          </a:xfrm>
          <a:prstGeom prst="rect">
            <a:avLst/>
          </a:prstGeom>
        </p:spPr>
        <p:txBody>
          <a:bodyPr vert="horz" wrap="square" lIns="0" tIns="12065" rIns="0" bIns="0" rtlCol="0">
            <a:spAutoFit/>
          </a:bodyPr>
          <a:lstStyle/>
          <a:p>
            <a:pPr marL="351790" algn="ctr">
              <a:lnSpc>
                <a:spcPct val="100000"/>
              </a:lnSpc>
              <a:spcBef>
                <a:spcPts val="95"/>
              </a:spcBef>
            </a:pPr>
            <a:r>
              <a:rPr lang="vi-VN" sz="3200" b="1" spc="-5" dirty="0">
                <a:solidFill>
                  <a:srgbClr val="514743"/>
                </a:solidFill>
                <a:latin typeface="Times New Roman"/>
                <a:cs typeface="Times New Roman"/>
              </a:rPr>
              <a:t>Tên đồ án: </a:t>
            </a:r>
            <a:r>
              <a:rPr lang="vi-VN" sz="3200" spc="-5" dirty="0" err="1">
                <a:solidFill>
                  <a:srgbClr val="514743"/>
                </a:solidFill>
                <a:latin typeface="Times New Roman"/>
                <a:cs typeface="Times New Roman"/>
              </a:rPr>
              <a:t>Website</a:t>
            </a:r>
            <a:r>
              <a:rPr lang="vi-VN" sz="3200" spc="-5" dirty="0">
                <a:solidFill>
                  <a:srgbClr val="514743"/>
                </a:solidFill>
                <a:latin typeface="Times New Roman"/>
                <a:cs typeface="Times New Roman"/>
              </a:rPr>
              <a:t> thương mại điện tử về đặc sản địa phương</a:t>
            </a:r>
            <a:endParaRPr lang="vi-VN" sz="3200" dirty="0">
              <a:latin typeface="Times New Roman"/>
              <a:cs typeface="Times New Roman"/>
            </a:endParaRPr>
          </a:p>
          <a:p>
            <a:pPr marL="12700">
              <a:lnSpc>
                <a:spcPct val="100000"/>
              </a:lnSpc>
              <a:spcBef>
                <a:spcPts val="1380"/>
              </a:spcBef>
              <a:tabLst>
                <a:tab pos="4953635" algn="l"/>
              </a:tabLst>
            </a:pPr>
            <a:r>
              <a:rPr lang="vi-VN" sz="2200" b="1" spc="-240" dirty="0">
                <a:solidFill>
                  <a:srgbClr val="514743"/>
                </a:solidFill>
                <a:latin typeface="Times New Roman" panose="02020603050405020304" pitchFamily="18" charset="0"/>
                <a:cs typeface="Times New Roman" panose="02020603050405020304" pitchFamily="18" charset="0"/>
              </a:rPr>
              <a:t>         </a:t>
            </a:r>
            <a:endParaRPr lang="vi-VN" sz="2200" dirty="0">
              <a:latin typeface="Times New Roman" panose="02020603050405020304" pitchFamily="18" charset="0"/>
              <a:cs typeface="Times New Roman" panose="02020603050405020304" pitchFamily="18" charset="0"/>
            </a:endParaRPr>
          </a:p>
        </p:txBody>
      </p:sp>
      <p:sp>
        <p:nvSpPr>
          <p:cNvPr id="15" name="Hộp Văn bản 14">
            <a:extLst>
              <a:ext uri="{FF2B5EF4-FFF2-40B4-BE49-F238E27FC236}">
                <a16:creationId xmlns:a16="http://schemas.microsoft.com/office/drawing/2014/main" id="{3D13BE5F-FC5C-07B9-EB51-F88D0D6761AB}"/>
              </a:ext>
            </a:extLst>
          </p:cNvPr>
          <p:cNvSpPr txBox="1"/>
          <p:nvPr/>
        </p:nvSpPr>
        <p:spPr>
          <a:xfrm>
            <a:off x="381000" y="4786043"/>
            <a:ext cx="6019800" cy="461665"/>
          </a:xfrm>
          <a:prstGeom prst="rect">
            <a:avLst/>
          </a:prstGeom>
          <a:noFill/>
        </p:spPr>
        <p:txBody>
          <a:bodyPr wrap="square" rtlCol="0">
            <a:spAutoFit/>
          </a:bodyPr>
          <a:lstStyle/>
          <a:p>
            <a:r>
              <a:rPr lang="vi-VN" sz="2400" b="1" spc="-240" dirty="0">
                <a:solidFill>
                  <a:srgbClr val="514743"/>
                </a:solidFill>
                <a:latin typeface="Times New Roman" panose="02020603050405020304" pitchFamily="18" charset="0"/>
                <a:cs typeface="Times New Roman" panose="02020603050405020304" pitchFamily="18" charset="0"/>
              </a:rPr>
              <a:t>Giáo  </a:t>
            </a:r>
            <a:r>
              <a:rPr lang="vi-VN" sz="2400" b="1" spc="-254" dirty="0">
                <a:solidFill>
                  <a:srgbClr val="514743"/>
                </a:solidFill>
                <a:latin typeface="Times New Roman" panose="02020603050405020304" pitchFamily="18" charset="0"/>
                <a:cs typeface="Times New Roman" panose="02020603050405020304" pitchFamily="18" charset="0"/>
              </a:rPr>
              <a:t>viên  </a:t>
            </a:r>
            <a:r>
              <a:rPr lang="vi-VN" sz="2400" b="1" spc="-210" dirty="0">
                <a:solidFill>
                  <a:srgbClr val="514743"/>
                </a:solidFill>
                <a:latin typeface="Times New Roman" panose="02020603050405020304" pitchFamily="18" charset="0"/>
                <a:cs typeface="Times New Roman" panose="02020603050405020304" pitchFamily="18" charset="0"/>
              </a:rPr>
              <a:t>hướng </a:t>
            </a:r>
            <a:r>
              <a:rPr lang="vi-VN" sz="2400" b="1" spc="-185" dirty="0">
                <a:solidFill>
                  <a:srgbClr val="514743"/>
                </a:solidFill>
                <a:latin typeface="Times New Roman" panose="02020603050405020304" pitchFamily="18" charset="0"/>
                <a:cs typeface="Times New Roman" panose="02020603050405020304" pitchFamily="18" charset="0"/>
              </a:rPr>
              <a:t>dẫn</a:t>
            </a:r>
            <a:r>
              <a:rPr lang="vi-VN" sz="2400" spc="-185" dirty="0">
                <a:solidFill>
                  <a:srgbClr val="514743"/>
                </a:solidFill>
                <a:latin typeface="Times New Roman" panose="02020603050405020304" pitchFamily="18" charset="0"/>
                <a:cs typeface="Times New Roman" panose="02020603050405020304" pitchFamily="18" charset="0"/>
              </a:rPr>
              <a:t>: </a:t>
            </a:r>
            <a:r>
              <a:rPr lang="vi-VN" sz="2400" spc="-280" dirty="0" err="1">
                <a:solidFill>
                  <a:srgbClr val="514743"/>
                </a:solidFill>
                <a:latin typeface="Times New Roman" panose="02020603050405020304" pitchFamily="18" charset="0"/>
                <a:cs typeface="Times New Roman" panose="02020603050405020304" pitchFamily="18" charset="0"/>
              </a:rPr>
              <a:t>Th</a:t>
            </a:r>
            <a:r>
              <a:rPr lang="vi-VN" sz="2400" spc="-280" dirty="0">
                <a:solidFill>
                  <a:srgbClr val="514743"/>
                </a:solidFill>
                <a:latin typeface="Times New Roman" panose="02020603050405020304" pitchFamily="18" charset="0"/>
                <a:cs typeface="Times New Roman" panose="02020603050405020304" pitchFamily="18" charset="0"/>
              </a:rPr>
              <a:t>. S  Nguyễn  Hữu  Trung</a:t>
            </a:r>
            <a:endParaRPr 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63955"/>
            <a:ext cx="4698698" cy="452120"/>
          </a:xfrm>
          <a:prstGeom prst="rect">
            <a:avLst/>
          </a:prstGeom>
        </p:spPr>
        <p:txBody>
          <a:bodyPr vert="horz" wrap="square" lIns="0" tIns="12065" rIns="0" bIns="0" rtlCol="0">
            <a:spAutoFit/>
          </a:bodyPr>
          <a:lstStyle/>
          <a:p>
            <a:pPr marL="12700">
              <a:lnSpc>
                <a:spcPct val="100000"/>
              </a:lnSpc>
              <a:spcBef>
                <a:spcPts val="95"/>
              </a:spcBef>
            </a:pPr>
            <a:r>
              <a:rPr sz="2800" b="0" spc="25" dirty="0">
                <a:latin typeface="Arial"/>
                <a:cs typeface="Arial"/>
              </a:rPr>
              <a:t>IV. </a:t>
            </a:r>
            <a:r>
              <a:rPr sz="2800" b="0" spc="35" dirty="0">
                <a:latin typeface="Arial"/>
                <a:cs typeface="Arial"/>
              </a:rPr>
              <a:t>Kết </a:t>
            </a:r>
            <a:r>
              <a:rPr sz="2800" b="0" spc="-75" dirty="0">
                <a:latin typeface="Arial"/>
                <a:cs typeface="Arial"/>
              </a:rPr>
              <a:t>quả </a:t>
            </a:r>
            <a:r>
              <a:rPr sz="2800" b="0" spc="-35" dirty="0">
                <a:latin typeface="Arial"/>
                <a:cs typeface="Arial"/>
              </a:rPr>
              <a:t>chương</a:t>
            </a:r>
            <a:r>
              <a:rPr sz="2800" b="0" spc="-155" dirty="0">
                <a:latin typeface="Arial"/>
                <a:cs typeface="Arial"/>
              </a:rPr>
              <a:t> </a:t>
            </a:r>
            <a:r>
              <a:rPr sz="2800" b="0" spc="105" dirty="0">
                <a:latin typeface="Arial"/>
                <a:cs typeface="Arial"/>
              </a:rPr>
              <a:t>trình</a:t>
            </a:r>
            <a:endParaRPr sz="2800" dirty="0">
              <a:latin typeface="Arial"/>
              <a:cs typeface="Arial"/>
            </a:endParaRPr>
          </a:p>
        </p:txBody>
      </p:sp>
      <p:sp>
        <p:nvSpPr>
          <p:cNvPr id="3" name="object 3"/>
          <p:cNvSpPr txBox="1"/>
          <p:nvPr/>
        </p:nvSpPr>
        <p:spPr>
          <a:xfrm>
            <a:off x="1390006" y="1946532"/>
            <a:ext cx="4117975" cy="3348990"/>
          </a:xfrm>
          <a:prstGeom prst="rect">
            <a:avLst/>
          </a:prstGeom>
        </p:spPr>
        <p:txBody>
          <a:bodyPr vert="horz" wrap="square" lIns="0" tIns="13335" rIns="0" bIns="0" rtlCol="0">
            <a:spAutoFit/>
          </a:bodyPr>
          <a:lstStyle/>
          <a:p>
            <a:pPr marL="469900" indent="-457834">
              <a:lnSpc>
                <a:spcPct val="100000"/>
              </a:lnSpc>
              <a:spcBef>
                <a:spcPts val="105"/>
              </a:spcBef>
              <a:buAutoNum type="arabicPeriod"/>
              <a:tabLst>
                <a:tab pos="469900" algn="l"/>
                <a:tab pos="470534" algn="l"/>
              </a:tabLst>
            </a:pPr>
            <a:r>
              <a:rPr sz="2000" spc="-15" dirty="0">
                <a:solidFill>
                  <a:srgbClr val="514743"/>
                </a:solidFill>
                <a:latin typeface="Arial"/>
                <a:cs typeface="Arial"/>
              </a:rPr>
              <a:t>Quản </a:t>
            </a:r>
            <a:r>
              <a:rPr sz="2000" spc="90" dirty="0">
                <a:solidFill>
                  <a:srgbClr val="514743"/>
                </a:solidFill>
                <a:latin typeface="Arial"/>
                <a:cs typeface="Arial"/>
              </a:rPr>
              <a:t>lý </a:t>
            </a:r>
            <a:r>
              <a:rPr sz="2000" dirty="0">
                <a:solidFill>
                  <a:srgbClr val="514743"/>
                </a:solidFill>
                <a:latin typeface="Arial"/>
                <a:cs typeface="Arial"/>
              </a:rPr>
              <a:t>danh </a:t>
            </a:r>
            <a:r>
              <a:rPr sz="2000" spc="-90" dirty="0">
                <a:solidFill>
                  <a:srgbClr val="514743"/>
                </a:solidFill>
                <a:latin typeface="Arial"/>
                <a:cs typeface="Arial"/>
              </a:rPr>
              <a:t>sách </a:t>
            </a:r>
            <a:r>
              <a:rPr sz="2000" spc="-95" dirty="0">
                <a:solidFill>
                  <a:srgbClr val="514743"/>
                </a:solidFill>
                <a:latin typeface="Arial"/>
                <a:cs typeface="Arial"/>
              </a:rPr>
              <a:t>sản</a:t>
            </a:r>
            <a:r>
              <a:rPr sz="2000" spc="-204" dirty="0">
                <a:solidFill>
                  <a:srgbClr val="514743"/>
                </a:solidFill>
                <a:latin typeface="Arial"/>
                <a:cs typeface="Arial"/>
              </a:rPr>
              <a:t> </a:t>
            </a:r>
            <a:r>
              <a:rPr sz="2000" spc="20" dirty="0">
                <a:solidFill>
                  <a:srgbClr val="514743"/>
                </a:solidFill>
                <a:latin typeface="Arial"/>
                <a:cs typeface="Arial"/>
              </a:rPr>
              <a:t>phẩm</a:t>
            </a:r>
            <a:endParaRPr sz="2000" dirty="0">
              <a:latin typeface="Arial"/>
              <a:cs typeface="Arial"/>
            </a:endParaRPr>
          </a:p>
          <a:p>
            <a:pPr marL="469900" indent="-457834">
              <a:lnSpc>
                <a:spcPct val="100000"/>
              </a:lnSpc>
              <a:spcBef>
                <a:spcPts val="1560"/>
              </a:spcBef>
              <a:buAutoNum type="arabicPeriod"/>
              <a:tabLst>
                <a:tab pos="469900" algn="l"/>
                <a:tab pos="470534" algn="l"/>
              </a:tabLst>
            </a:pPr>
            <a:r>
              <a:rPr sz="2000" spc="-15" dirty="0">
                <a:solidFill>
                  <a:srgbClr val="514743"/>
                </a:solidFill>
                <a:latin typeface="Arial"/>
                <a:cs typeface="Arial"/>
              </a:rPr>
              <a:t>Quản </a:t>
            </a:r>
            <a:r>
              <a:rPr sz="2000" spc="90" dirty="0">
                <a:solidFill>
                  <a:srgbClr val="514743"/>
                </a:solidFill>
                <a:latin typeface="Arial"/>
                <a:cs typeface="Arial"/>
              </a:rPr>
              <a:t>lý </a:t>
            </a:r>
            <a:r>
              <a:rPr sz="2000" dirty="0">
                <a:solidFill>
                  <a:srgbClr val="514743"/>
                </a:solidFill>
                <a:latin typeface="Arial"/>
                <a:cs typeface="Arial"/>
              </a:rPr>
              <a:t>danh </a:t>
            </a:r>
            <a:r>
              <a:rPr sz="2000" spc="25" dirty="0">
                <a:solidFill>
                  <a:srgbClr val="514743"/>
                </a:solidFill>
                <a:latin typeface="Arial"/>
                <a:cs typeface="Arial"/>
              </a:rPr>
              <a:t>mục </a:t>
            </a:r>
            <a:r>
              <a:rPr sz="2000" spc="-95" dirty="0">
                <a:solidFill>
                  <a:srgbClr val="514743"/>
                </a:solidFill>
                <a:latin typeface="Arial"/>
                <a:cs typeface="Arial"/>
              </a:rPr>
              <a:t>sản</a:t>
            </a:r>
            <a:r>
              <a:rPr sz="2000" spc="-360" dirty="0">
                <a:solidFill>
                  <a:srgbClr val="514743"/>
                </a:solidFill>
                <a:latin typeface="Arial"/>
                <a:cs typeface="Arial"/>
              </a:rPr>
              <a:t> </a:t>
            </a:r>
            <a:r>
              <a:rPr sz="2000" spc="20" dirty="0">
                <a:solidFill>
                  <a:srgbClr val="514743"/>
                </a:solidFill>
                <a:latin typeface="Arial"/>
                <a:cs typeface="Arial"/>
              </a:rPr>
              <a:t>phẩm</a:t>
            </a:r>
            <a:endParaRPr sz="2000" dirty="0">
              <a:latin typeface="Arial"/>
              <a:cs typeface="Arial"/>
            </a:endParaRPr>
          </a:p>
          <a:p>
            <a:pPr marL="469900" indent="-457834">
              <a:lnSpc>
                <a:spcPct val="100000"/>
              </a:lnSpc>
              <a:spcBef>
                <a:spcPts val="1560"/>
              </a:spcBef>
              <a:buAutoNum type="arabicPeriod"/>
              <a:tabLst>
                <a:tab pos="469900" algn="l"/>
                <a:tab pos="470534" algn="l"/>
              </a:tabLst>
            </a:pPr>
            <a:r>
              <a:rPr sz="2000" spc="-15" dirty="0">
                <a:solidFill>
                  <a:srgbClr val="514743"/>
                </a:solidFill>
                <a:latin typeface="Arial"/>
                <a:cs typeface="Arial"/>
              </a:rPr>
              <a:t>Quản </a:t>
            </a:r>
            <a:r>
              <a:rPr sz="2000" spc="90" dirty="0">
                <a:solidFill>
                  <a:srgbClr val="514743"/>
                </a:solidFill>
                <a:latin typeface="Arial"/>
                <a:cs typeface="Arial"/>
              </a:rPr>
              <a:t>lý </a:t>
            </a:r>
            <a:r>
              <a:rPr sz="2000" dirty="0">
                <a:solidFill>
                  <a:srgbClr val="514743"/>
                </a:solidFill>
                <a:latin typeface="Arial"/>
                <a:cs typeface="Arial"/>
              </a:rPr>
              <a:t>danh </a:t>
            </a:r>
            <a:r>
              <a:rPr sz="2000" spc="-90" dirty="0">
                <a:solidFill>
                  <a:srgbClr val="514743"/>
                </a:solidFill>
                <a:latin typeface="Arial"/>
                <a:cs typeface="Arial"/>
              </a:rPr>
              <a:t>sách </a:t>
            </a:r>
            <a:r>
              <a:rPr sz="2000" spc="95" dirty="0">
                <a:solidFill>
                  <a:srgbClr val="514743"/>
                </a:solidFill>
                <a:latin typeface="Arial"/>
                <a:cs typeface="Arial"/>
              </a:rPr>
              <a:t>tin</a:t>
            </a:r>
            <a:r>
              <a:rPr sz="2000" spc="-204" dirty="0">
                <a:solidFill>
                  <a:srgbClr val="514743"/>
                </a:solidFill>
                <a:latin typeface="Arial"/>
                <a:cs typeface="Arial"/>
              </a:rPr>
              <a:t> </a:t>
            </a:r>
            <a:r>
              <a:rPr sz="2000" spc="-25" dirty="0">
                <a:solidFill>
                  <a:srgbClr val="514743"/>
                </a:solidFill>
                <a:latin typeface="Arial"/>
                <a:cs typeface="Arial"/>
              </a:rPr>
              <a:t>tức</a:t>
            </a:r>
            <a:endParaRPr sz="2000" dirty="0">
              <a:latin typeface="Arial"/>
              <a:cs typeface="Arial"/>
            </a:endParaRPr>
          </a:p>
          <a:p>
            <a:pPr marL="469900" indent="-457834">
              <a:lnSpc>
                <a:spcPct val="100000"/>
              </a:lnSpc>
              <a:spcBef>
                <a:spcPts val="1560"/>
              </a:spcBef>
              <a:buAutoNum type="arabicPeriod"/>
              <a:tabLst>
                <a:tab pos="469900" algn="l"/>
                <a:tab pos="470534" algn="l"/>
              </a:tabLst>
            </a:pPr>
            <a:r>
              <a:rPr sz="2000" spc="-15" dirty="0">
                <a:solidFill>
                  <a:srgbClr val="514743"/>
                </a:solidFill>
                <a:latin typeface="Arial"/>
                <a:cs typeface="Arial"/>
              </a:rPr>
              <a:t>Quản </a:t>
            </a:r>
            <a:r>
              <a:rPr sz="2000" spc="90" dirty="0">
                <a:solidFill>
                  <a:srgbClr val="514743"/>
                </a:solidFill>
                <a:latin typeface="Arial"/>
                <a:cs typeface="Arial"/>
              </a:rPr>
              <a:t>lý </a:t>
            </a:r>
            <a:r>
              <a:rPr sz="2000" dirty="0">
                <a:solidFill>
                  <a:srgbClr val="514743"/>
                </a:solidFill>
                <a:latin typeface="Arial"/>
                <a:cs typeface="Arial"/>
              </a:rPr>
              <a:t>danh </a:t>
            </a:r>
            <a:r>
              <a:rPr sz="2000" spc="25" dirty="0">
                <a:solidFill>
                  <a:srgbClr val="514743"/>
                </a:solidFill>
                <a:latin typeface="Arial"/>
                <a:cs typeface="Arial"/>
              </a:rPr>
              <a:t>mục </a:t>
            </a:r>
            <a:r>
              <a:rPr sz="2000" spc="95" dirty="0">
                <a:solidFill>
                  <a:srgbClr val="514743"/>
                </a:solidFill>
                <a:latin typeface="Arial"/>
                <a:cs typeface="Arial"/>
              </a:rPr>
              <a:t>tin</a:t>
            </a:r>
            <a:r>
              <a:rPr sz="2000" spc="-360" dirty="0">
                <a:solidFill>
                  <a:srgbClr val="514743"/>
                </a:solidFill>
                <a:latin typeface="Arial"/>
                <a:cs typeface="Arial"/>
              </a:rPr>
              <a:t> </a:t>
            </a:r>
            <a:r>
              <a:rPr sz="2000" spc="-25" dirty="0">
                <a:solidFill>
                  <a:srgbClr val="514743"/>
                </a:solidFill>
                <a:latin typeface="Arial"/>
                <a:cs typeface="Arial"/>
              </a:rPr>
              <a:t>tức</a:t>
            </a:r>
            <a:endParaRPr sz="2000" dirty="0">
              <a:latin typeface="Arial"/>
              <a:cs typeface="Arial"/>
            </a:endParaRPr>
          </a:p>
          <a:p>
            <a:pPr marL="469900" indent="-457834">
              <a:lnSpc>
                <a:spcPct val="100000"/>
              </a:lnSpc>
              <a:spcBef>
                <a:spcPts val="1560"/>
              </a:spcBef>
              <a:buAutoNum type="arabicPeriod"/>
              <a:tabLst>
                <a:tab pos="469900" algn="l"/>
                <a:tab pos="470534" algn="l"/>
              </a:tabLst>
            </a:pPr>
            <a:r>
              <a:rPr sz="2000" spc="-15" dirty="0">
                <a:solidFill>
                  <a:srgbClr val="514743"/>
                </a:solidFill>
                <a:latin typeface="Arial"/>
                <a:cs typeface="Arial"/>
              </a:rPr>
              <a:t>Quản </a:t>
            </a:r>
            <a:r>
              <a:rPr sz="2000" spc="90" dirty="0">
                <a:solidFill>
                  <a:srgbClr val="514743"/>
                </a:solidFill>
                <a:latin typeface="Arial"/>
                <a:cs typeface="Arial"/>
              </a:rPr>
              <a:t>lý </a:t>
            </a:r>
            <a:r>
              <a:rPr sz="2000" spc="25" dirty="0">
                <a:solidFill>
                  <a:srgbClr val="514743"/>
                </a:solidFill>
                <a:latin typeface="Arial"/>
                <a:cs typeface="Arial"/>
              </a:rPr>
              <a:t>bình </a:t>
            </a:r>
            <a:r>
              <a:rPr sz="2000" spc="40" dirty="0">
                <a:solidFill>
                  <a:srgbClr val="514743"/>
                </a:solidFill>
                <a:latin typeface="Arial"/>
                <a:cs typeface="Arial"/>
              </a:rPr>
              <a:t>luận </a:t>
            </a:r>
            <a:r>
              <a:rPr sz="2000" spc="-75" dirty="0">
                <a:solidFill>
                  <a:srgbClr val="514743"/>
                </a:solidFill>
                <a:latin typeface="Arial"/>
                <a:cs typeface="Arial"/>
              </a:rPr>
              <a:t>của </a:t>
            </a:r>
            <a:r>
              <a:rPr sz="2000" spc="-95" dirty="0">
                <a:solidFill>
                  <a:srgbClr val="514743"/>
                </a:solidFill>
                <a:latin typeface="Arial"/>
                <a:cs typeface="Arial"/>
              </a:rPr>
              <a:t>sản</a:t>
            </a:r>
            <a:r>
              <a:rPr sz="2000" spc="-350" dirty="0">
                <a:solidFill>
                  <a:srgbClr val="514743"/>
                </a:solidFill>
                <a:latin typeface="Arial"/>
                <a:cs typeface="Arial"/>
              </a:rPr>
              <a:t> </a:t>
            </a:r>
            <a:r>
              <a:rPr sz="2000" spc="20" dirty="0">
                <a:solidFill>
                  <a:srgbClr val="514743"/>
                </a:solidFill>
                <a:latin typeface="Arial"/>
                <a:cs typeface="Arial"/>
              </a:rPr>
              <a:t>phẩm</a:t>
            </a:r>
            <a:endParaRPr sz="2000" dirty="0">
              <a:latin typeface="Arial"/>
              <a:cs typeface="Arial"/>
            </a:endParaRPr>
          </a:p>
          <a:p>
            <a:pPr marL="469900" indent="-457834">
              <a:lnSpc>
                <a:spcPct val="100000"/>
              </a:lnSpc>
              <a:spcBef>
                <a:spcPts val="1560"/>
              </a:spcBef>
              <a:buAutoNum type="arabicPeriod"/>
              <a:tabLst>
                <a:tab pos="469900" algn="l"/>
                <a:tab pos="470534" algn="l"/>
              </a:tabLst>
            </a:pPr>
            <a:r>
              <a:rPr sz="2000" spc="-15" dirty="0">
                <a:solidFill>
                  <a:srgbClr val="514743"/>
                </a:solidFill>
                <a:latin typeface="Arial"/>
                <a:cs typeface="Arial"/>
              </a:rPr>
              <a:t>Quản </a:t>
            </a:r>
            <a:r>
              <a:rPr sz="2000" spc="90" dirty="0">
                <a:solidFill>
                  <a:srgbClr val="514743"/>
                </a:solidFill>
                <a:latin typeface="Arial"/>
                <a:cs typeface="Arial"/>
              </a:rPr>
              <a:t>lý </a:t>
            </a:r>
            <a:r>
              <a:rPr sz="2000" spc="25" dirty="0">
                <a:solidFill>
                  <a:srgbClr val="514743"/>
                </a:solidFill>
                <a:latin typeface="Arial"/>
                <a:cs typeface="Arial"/>
              </a:rPr>
              <a:t>bình </a:t>
            </a:r>
            <a:r>
              <a:rPr sz="2000" spc="40" dirty="0">
                <a:solidFill>
                  <a:srgbClr val="514743"/>
                </a:solidFill>
                <a:latin typeface="Arial"/>
                <a:cs typeface="Arial"/>
              </a:rPr>
              <a:t>luận </a:t>
            </a:r>
            <a:r>
              <a:rPr sz="2000" spc="-75" dirty="0">
                <a:solidFill>
                  <a:srgbClr val="514743"/>
                </a:solidFill>
                <a:latin typeface="Arial"/>
                <a:cs typeface="Arial"/>
              </a:rPr>
              <a:t>của </a:t>
            </a:r>
            <a:r>
              <a:rPr sz="2000" spc="95" dirty="0">
                <a:solidFill>
                  <a:srgbClr val="514743"/>
                </a:solidFill>
                <a:latin typeface="Arial"/>
                <a:cs typeface="Arial"/>
              </a:rPr>
              <a:t>tin</a:t>
            </a:r>
            <a:r>
              <a:rPr sz="2000" spc="-335" dirty="0">
                <a:solidFill>
                  <a:srgbClr val="514743"/>
                </a:solidFill>
                <a:latin typeface="Arial"/>
                <a:cs typeface="Arial"/>
              </a:rPr>
              <a:t> </a:t>
            </a:r>
            <a:r>
              <a:rPr sz="2000" spc="-25" dirty="0">
                <a:solidFill>
                  <a:srgbClr val="514743"/>
                </a:solidFill>
                <a:latin typeface="Arial"/>
                <a:cs typeface="Arial"/>
              </a:rPr>
              <a:t>tức</a:t>
            </a:r>
            <a:endParaRPr sz="2000" dirty="0">
              <a:latin typeface="Arial"/>
              <a:cs typeface="Arial"/>
            </a:endParaRPr>
          </a:p>
          <a:p>
            <a:pPr marL="469900" indent="-457834">
              <a:lnSpc>
                <a:spcPct val="100000"/>
              </a:lnSpc>
              <a:spcBef>
                <a:spcPts val="1560"/>
              </a:spcBef>
              <a:buAutoNum type="arabicPeriod"/>
              <a:tabLst>
                <a:tab pos="469900" algn="l"/>
                <a:tab pos="470534" algn="l"/>
              </a:tabLst>
            </a:pPr>
            <a:r>
              <a:rPr sz="2000" spc="-15" dirty="0">
                <a:solidFill>
                  <a:srgbClr val="514743"/>
                </a:solidFill>
                <a:latin typeface="Arial"/>
                <a:cs typeface="Arial"/>
              </a:rPr>
              <a:t>Quản </a:t>
            </a:r>
            <a:r>
              <a:rPr sz="2000" spc="90" dirty="0">
                <a:solidFill>
                  <a:srgbClr val="514743"/>
                </a:solidFill>
                <a:latin typeface="Arial"/>
                <a:cs typeface="Arial"/>
              </a:rPr>
              <a:t>lý </a:t>
            </a:r>
            <a:r>
              <a:rPr sz="2000" spc="30" dirty="0">
                <a:solidFill>
                  <a:srgbClr val="514743"/>
                </a:solidFill>
                <a:latin typeface="Arial"/>
                <a:cs typeface="Arial"/>
              </a:rPr>
              <a:t>thành</a:t>
            </a:r>
            <a:r>
              <a:rPr sz="2000" spc="-200" dirty="0">
                <a:solidFill>
                  <a:srgbClr val="514743"/>
                </a:solidFill>
                <a:latin typeface="Arial"/>
                <a:cs typeface="Arial"/>
              </a:rPr>
              <a:t> </a:t>
            </a:r>
            <a:r>
              <a:rPr sz="2000" spc="20" dirty="0">
                <a:solidFill>
                  <a:srgbClr val="514743"/>
                </a:solidFill>
                <a:latin typeface="Arial"/>
                <a:cs typeface="Arial"/>
              </a:rPr>
              <a:t>viên</a:t>
            </a:r>
            <a:endParaRPr sz="2000" dirty="0">
              <a:latin typeface="Arial"/>
              <a:cs typeface="Arial"/>
            </a:endParaRPr>
          </a:p>
        </p:txBody>
      </p:sp>
      <p:sp>
        <p:nvSpPr>
          <p:cNvPr id="4" name="object 4"/>
          <p:cNvSpPr txBox="1"/>
          <p:nvPr/>
        </p:nvSpPr>
        <p:spPr>
          <a:xfrm>
            <a:off x="6208239" y="1946532"/>
            <a:ext cx="3355340" cy="3348990"/>
          </a:xfrm>
          <a:prstGeom prst="rect">
            <a:avLst/>
          </a:prstGeom>
        </p:spPr>
        <p:txBody>
          <a:bodyPr vert="horz" wrap="square" lIns="0" tIns="13335" rIns="0" bIns="0" rtlCol="0">
            <a:spAutoFit/>
          </a:bodyPr>
          <a:lstStyle/>
          <a:p>
            <a:pPr marL="469900" indent="-457834">
              <a:lnSpc>
                <a:spcPct val="100000"/>
              </a:lnSpc>
              <a:spcBef>
                <a:spcPts val="105"/>
              </a:spcBef>
              <a:buAutoNum type="arabicPeriod" startAt="8"/>
              <a:tabLst>
                <a:tab pos="469265" algn="l"/>
                <a:tab pos="470534" algn="l"/>
              </a:tabLst>
            </a:pPr>
            <a:r>
              <a:rPr sz="2000" spc="-50" dirty="0">
                <a:solidFill>
                  <a:srgbClr val="514743"/>
                </a:solidFill>
                <a:latin typeface="Arial"/>
                <a:cs typeface="Arial"/>
              </a:rPr>
              <a:t>Đặt </a:t>
            </a:r>
            <a:r>
              <a:rPr sz="2000" spc="10" dirty="0">
                <a:solidFill>
                  <a:srgbClr val="514743"/>
                </a:solidFill>
                <a:latin typeface="Arial"/>
                <a:cs typeface="Arial"/>
              </a:rPr>
              <a:t>hàng </a:t>
            </a:r>
            <a:r>
              <a:rPr sz="2000" spc="15" dirty="0">
                <a:solidFill>
                  <a:srgbClr val="514743"/>
                </a:solidFill>
                <a:latin typeface="Arial"/>
                <a:cs typeface="Arial"/>
              </a:rPr>
              <a:t>trực</a:t>
            </a:r>
            <a:r>
              <a:rPr sz="2000" spc="-100" dirty="0">
                <a:solidFill>
                  <a:srgbClr val="514743"/>
                </a:solidFill>
                <a:latin typeface="Arial"/>
                <a:cs typeface="Arial"/>
              </a:rPr>
              <a:t> </a:t>
            </a:r>
            <a:r>
              <a:rPr sz="2000" spc="15" dirty="0">
                <a:solidFill>
                  <a:srgbClr val="514743"/>
                </a:solidFill>
                <a:latin typeface="Arial"/>
                <a:cs typeface="Arial"/>
              </a:rPr>
              <a:t>tuyến</a:t>
            </a:r>
            <a:endParaRPr sz="2000" dirty="0">
              <a:latin typeface="Arial"/>
              <a:cs typeface="Arial"/>
            </a:endParaRPr>
          </a:p>
          <a:p>
            <a:pPr marL="469900" indent="-457834">
              <a:lnSpc>
                <a:spcPct val="100000"/>
              </a:lnSpc>
              <a:spcBef>
                <a:spcPts val="1560"/>
              </a:spcBef>
              <a:buAutoNum type="arabicPeriod" startAt="8"/>
              <a:tabLst>
                <a:tab pos="469265" algn="l"/>
                <a:tab pos="470534" algn="l"/>
              </a:tabLst>
            </a:pPr>
            <a:r>
              <a:rPr sz="2000" spc="-15" dirty="0">
                <a:solidFill>
                  <a:srgbClr val="514743"/>
                </a:solidFill>
                <a:latin typeface="Arial"/>
                <a:cs typeface="Arial"/>
              </a:rPr>
              <a:t>Quản </a:t>
            </a:r>
            <a:r>
              <a:rPr sz="2000" spc="90" dirty="0">
                <a:solidFill>
                  <a:srgbClr val="514743"/>
                </a:solidFill>
                <a:latin typeface="Arial"/>
                <a:cs typeface="Arial"/>
              </a:rPr>
              <a:t>lý </a:t>
            </a:r>
            <a:r>
              <a:rPr sz="2000" spc="-35" dirty="0">
                <a:solidFill>
                  <a:srgbClr val="514743"/>
                </a:solidFill>
                <a:latin typeface="Arial"/>
                <a:cs typeface="Arial"/>
              </a:rPr>
              <a:t>hóa</a:t>
            </a:r>
            <a:r>
              <a:rPr sz="2000" spc="-220" dirty="0">
                <a:solidFill>
                  <a:srgbClr val="514743"/>
                </a:solidFill>
                <a:latin typeface="Arial"/>
                <a:cs typeface="Arial"/>
              </a:rPr>
              <a:t> </a:t>
            </a:r>
            <a:r>
              <a:rPr sz="2000" spc="-20" dirty="0">
                <a:solidFill>
                  <a:srgbClr val="514743"/>
                </a:solidFill>
                <a:latin typeface="Arial"/>
                <a:cs typeface="Arial"/>
              </a:rPr>
              <a:t>đơn</a:t>
            </a:r>
            <a:endParaRPr sz="2000" dirty="0">
              <a:latin typeface="Arial"/>
              <a:cs typeface="Arial"/>
            </a:endParaRPr>
          </a:p>
          <a:p>
            <a:pPr marL="469900" indent="-457834">
              <a:lnSpc>
                <a:spcPct val="100000"/>
              </a:lnSpc>
              <a:spcBef>
                <a:spcPts val="1560"/>
              </a:spcBef>
              <a:buAutoNum type="arabicPeriod" startAt="8"/>
              <a:tabLst>
                <a:tab pos="469265" algn="l"/>
                <a:tab pos="470534" algn="l"/>
              </a:tabLst>
            </a:pPr>
            <a:r>
              <a:rPr sz="2000" spc="-40" dirty="0">
                <a:solidFill>
                  <a:srgbClr val="514743"/>
                </a:solidFill>
                <a:latin typeface="Arial"/>
                <a:cs typeface="Arial"/>
              </a:rPr>
              <a:t>Quá </a:t>
            </a:r>
            <a:r>
              <a:rPr sz="2000" spc="75" dirty="0">
                <a:solidFill>
                  <a:srgbClr val="514743"/>
                </a:solidFill>
                <a:latin typeface="Arial"/>
                <a:cs typeface="Arial"/>
              </a:rPr>
              <a:t>trình </a:t>
            </a:r>
            <a:r>
              <a:rPr sz="2000" spc="-20" dirty="0">
                <a:solidFill>
                  <a:srgbClr val="514743"/>
                </a:solidFill>
                <a:latin typeface="Arial"/>
                <a:cs typeface="Arial"/>
              </a:rPr>
              <a:t>xử </a:t>
            </a:r>
            <a:r>
              <a:rPr sz="2000" spc="90" dirty="0">
                <a:solidFill>
                  <a:srgbClr val="514743"/>
                </a:solidFill>
                <a:latin typeface="Arial"/>
                <a:cs typeface="Arial"/>
              </a:rPr>
              <a:t>lý </a:t>
            </a:r>
            <a:r>
              <a:rPr sz="2000" spc="-20" dirty="0">
                <a:solidFill>
                  <a:srgbClr val="514743"/>
                </a:solidFill>
                <a:latin typeface="Arial"/>
                <a:cs typeface="Arial"/>
              </a:rPr>
              <a:t>đơn</a:t>
            </a:r>
            <a:r>
              <a:rPr sz="2000" spc="-340" dirty="0">
                <a:solidFill>
                  <a:srgbClr val="514743"/>
                </a:solidFill>
                <a:latin typeface="Arial"/>
                <a:cs typeface="Arial"/>
              </a:rPr>
              <a:t> </a:t>
            </a:r>
            <a:r>
              <a:rPr sz="2000" spc="10" dirty="0">
                <a:solidFill>
                  <a:srgbClr val="514743"/>
                </a:solidFill>
                <a:latin typeface="Arial"/>
                <a:cs typeface="Arial"/>
              </a:rPr>
              <a:t>hàng</a:t>
            </a:r>
            <a:endParaRPr sz="2000" dirty="0">
              <a:latin typeface="Arial"/>
              <a:cs typeface="Arial"/>
            </a:endParaRPr>
          </a:p>
          <a:p>
            <a:pPr marL="469900" indent="-457834">
              <a:lnSpc>
                <a:spcPct val="100000"/>
              </a:lnSpc>
              <a:spcBef>
                <a:spcPts val="1560"/>
              </a:spcBef>
              <a:buAutoNum type="arabicPeriod" startAt="8"/>
              <a:tabLst>
                <a:tab pos="469265" algn="l"/>
                <a:tab pos="470534" algn="l"/>
              </a:tabLst>
            </a:pPr>
            <a:r>
              <a:rPr sz="2000" spc="40" dirty="0">
                <a:solidFill>
                  <a:srgbClr val="514743"/>
                </a:solidFill>
                <a:latin typeface="Arial"/>
                <a:cs typeface="Arial"/>
              </a:rPr>
              <a:t>Thống </a:t>
            </a:r>
            <a:r>
              <a:rPr sz="2000" spc="-25" dirty="0">
                <a:solidFill>
                  <a:srgbClr val="514743"/>
                </a:solidFill>
                <a:latin typeface="Arial"/>
                <a:cs typeface="Arial"/>
              </a:rPr>
              <a:t>kê </a:t>
            </a:r>
            <a:r>
              <a:rPr sz="2000" spc="-20" dirty="0">
                <a:solidFill>
                  <a:srgbClr val="514743"/>
                </a:solidFill>
                <a:latin typeface="Arial"/>
                <a:cs typeface="Arial"/>
              </a:rPr>
              <a:t>đơn</a:t>
            </a:r>
            <a:r>
              <a:rPr sz="2000" spc="-155" dirty="0">
                <a:solidFill>
                  <a:srgbClr val="514743"/>
                </a:solidFill>
                <a:latin typeface="Arial"/>
                <a:cs typeface="Arial"/>
              </a:rPr>
              <a:t> </a:t>
            </a:r>
            <a:r>
              <a:rPr sz="2000" spc="10" dirty="0">
                <a:solidFill>
                  <a:srgbClr val="514743"/>
                </a:solidFill>
                <a:latin typeface="Arial"/>
                <a:cs typeface="Arial"/>
              </a:rPr>
              <a:t>hàng</a:t>
            </a:r>
            <a:endParaRPr sz="2000" dirty="0">
              <a:latin typeface="Arial"/>
              <a:cs typeface="Arial"/>
            </a:endParaRPr>
          </a:p>
          <a:p>
            <a:pPr marL="469900" indent="-457834">
              <a:lnSpc>
                <a:spcPct val="100000"/>
              </a:lnSpc>
              <a:spcBef>
                <a:spcPts val="1560"/>
              </a:spcBef>
              <a:buAutoNum type="arabicPeriod" startAt="8"/>
              <a:tabLst>
                <a:tab pos="469265" algn="l"/>
                <a:tab pos="470534" algn="l"/>
              </a:tabLst>
            </a:pPr>
            <a:r>
              <a:rPr sz="2000" spc="40" dirty="0">
                <a:solidFill>
                  <a:srgbClr val="514743"/>
                </a:solidFill>
                <a:latin typeface="Arial"/>
                <a:cs typeface="Arial"/>
              </a:rPr>
              <a:t>Thống </a:t>
            </a:r>
            <a:r>
              <a:rPr sz="2000" spc="-25" dirty="0">
                <a:solidFill>
                  <a:srgbClr val="514743"/>
                </a:solidFill>
                <a:latin typeface="Arial"/>
                <a:cs typeface="Arial"/>
              </a:rPr>
              <a:t>kê </a:t>
            </a:r>
            <a:r>
              <a:rPr sz="2000" spc="30" dirty="0">
                <a:solidFill>
                  <a:srgbClr val="514743"/>
                </a:solidFill>
                <a:latin typeface="Arial"/>
                <a:cs typeface="Arial"/>
              </a:rPr>
              <a:t>thành</a:t>
            </a:r>
            <a:r>
              <a:rPr sz="2000" spc="-145" dirty="0">
                <a:solidFill>
                  <a:srgbClr val="514743"/>
                </a:solidFill>
                <a:latin typeface="Arial"/>
                <a:cs typeface="Arial"/>
              </a:rPr>
              <a:t> </a:t>
            </a:r>
            <a:r>
              <a:rPr sz="2000" spc="20" dirty="0">
                <a:solidFill>
                  <a:srgbClr val="514743"/>
                </a:solidFill>
                <a:latin typeface="Arial"/>
                <a:cs typeface="Arial"/>
              </a:rPr>
              <a:t>viên</a:t>
            </a:r>
            <a:endParaRPr sz="2000" dirty="0">
              <a:latin typeface="Arial"/>
              <a:cs typeface="Arial"/>
            </a:endParaRPr>
          </a:p>
          <a:p>
            <a:pPr marL="469900" indent="-457200">
              <a:lnSpc>
                <a:spcPct val="100000"/>
              </a:lnSpc>
              <a:spcBef>
                <a:spcPts val="1560"/>
              </a:spcBef>
              <a:buAutoNum type="arabicPeriod" startAt="8"/>
              <a:tabLst>
                <a:tab pos="469265" algn="l"/>
                <a:tab pos="469900" algn="l"/>
              </a:tabLst>
            </a:pPr>
            <a:r>
              <a:rPr sz="2000" spc="40" dirty="0">
                <a:solidFill>
                  <a:srgbClr val="514743"/>
                </a:solidFill>
                <a:latin typeface="Arial"/>
                <a:cs typeface="Arial"/>
              </a:rPr>
              <a:t>Thống </a:t>
            </a:r>
            <a:r>
              <a:rPr sz="2000" spc="-25" dirty="0">
                <a:solidFill>
                  <a:srgbClr val="514743"/>
                </a:solidFill>
                <a:latin typeface="Arial"/>
                <a:cs typeface="Arial"/>
              </a:rPr>
              <a:t>kê </a:t>
            </a:r>
            <a:r>
              <a:rPr sz="2000" spc="30" dirty="0">
                <a:solidFill>
                  <a:srgbClr val="514743"/>
                </a:solidFill>
                <a:latin typeface="Arial"/>
                <a:cs typeface="Arial"/>
              </a:rPr>
              <a:t>kho</a:t>
            </a:r>
            <a:r>
              <a:rPr sz="2000" spc="-150" dirty="0">
                <a:solidFill>
                  <a:srgbClr val="514743"/>
                </a:solidFill>
                <a:latin typeface="Arial"/>
                <a:cs typeface="Arial"/>
              </a:rPr>
              <a:t> </a:t>
            </a:r>
            <a:r>
              <a:rPr sz="2000" spc="15" dirty="0">
                <a:solidFill>
                  <a:srgbClr val="514743"/>
                </a:solidFill>
                <a:latin typeface="Arial"/>
                <a:cs typeface="Arial"/>
              </a:rPr>
              <a:t>hàng</a:t>
            </a:r>
            <a:endParaRPr sz="2000" dirty="0">
              <a:latin typeface="Arial"/>
              <a:cs typeface="Arial"/>
            </a:endParaRPr>
          </a:p>
          <a:p>
            <a:pPr marL="469900" indent="-457200">
              <a:lnSpc>
                <a:spcPct val="100000"/>
              </a:lnSpc>
              <a:spcBef>
                <a:spcPts val="1560"/>
              </a:spcBef>
              <a:buAutoNum type="arabicPeriod" startAt="8"/>
              <a:tabLst>
                <a:tab pos="469265" algn="l"/>
                <a:tab pos="469900" algn="l"/>
              </a:tabLst>
            </a:pPr>
            <a:r>
              <a:rPr sz="2000" spc="85" dirty="0">
                <a:solidFill>
                  <a:srgbClr val="514743"/>
                </a:solidFill>
                <a:latin typeface="Arial"/>
                <a:cs typeface="Arial"/>
              </a:rPr>
              <a:t>Tìm </a:t>
            </a:r>
            <a:r>
              <a:rPr sz="2000" spc="60" dirty="0">
                <a:solidFill>
                  <a:srgbClr val="514743"/>
                </a:solidFill>
                <a:latin typeface="Arial"/>
                <a:cs typeface="Arial"/>
              </a:rPr>
              <a:t>kiếm </a:t>
            </a:r>
            <a:r>
              <a:rPr sz="2000" spc="-95" dirty="0">
                <a:solidFill>
                  <a:srgbClr val="514743"/>
                </a:solidFill>
                <a:latin typeface="Arial"/>
                <a:cs typeface="Arial"/>
              </a:rPr>
              <a:t>sản</a:t>
            </a:r>
            <a:r>
              <a:rPr sz="2000" spc="-280" dirty="0">
                <a:solidFill>
                  <a:srgbClr val="514743"/>
                </a:solidFill>
                <a:latin typeface="Arial"/>
                <a:cs typeface="Arial"/>
              </a:rPr>
              <a:t> </a:t>
            </a:r>
            <a:r>
              <a:rPr sz="2000" spc="20" dirty="0">
                <a:solidFill>
                  <a:srgbClr val="514743"/>
                </a:solidFill>
                <a:latin typeface="Arial"/>
                <a:cs typeface="Arial"/>
              </a:rPr>
              <a:t>phẩm</a:t>
            </a:r>
            <a:endParaRPr sz="2000" dirty="0">
              <a:latin typeface="Arial"/>
              <a:cs typeface="Aria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874767" y="6547814"/>
            <a:ext cx="3365500" cy="258404"/>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14743"/>
                </a:solidFill>
                <a:latin typeface="Times New Roman"/>
                <a:cs typeface="Times New Roman"/>
              </a:rPr>
              <a:t>Giao </a:t>
            </a:r>
            <a:r>
              <a:rPr sz="1600" spc="-5" dirty="0">
                <a:solidFill>
                  <a:srgbClr val="514743"/>
                </a:solidFill>
                <a:latin typeface="Times New Roman"/>
                <a:cs typeface="Times New Roman"/>
              </a:rPr>
              <a:t>diện </a:t>
            </a:r>
            <a:r>
              <a:rPr sz="1600" spc="-5" dirty="0" err="1">
                <a:solidFill>
                  <a:srgbClr val="514743"/>
                </a:solidFill>
                <a:latin typeface="Times New Roman"/>
                <a:cs typeface="Times New Roman"/>
              </a:rPr>
              <a:t>trang</a:t>
            </a:r>
            <a:r>
              <a:rPr sz="1600" spc="-5" dirty="0">
                <a:solidFill>
                  <a:srgbClr val="514743"/>
                </a:solidFill>
                <a:latin typeface="Times New Roman"/>
                <a:cs typeface="Times New Roman"/>
              </a:rPr>
              <a:t> </a:t>
            </a:r>
            <a:r>
              <a:rPr lang="vi-VN" sz="1600" spc="-5" dirty="0">
                <a:solidFill>
                  <a:srgbClr val="514743"/>
                </a:solidFill>
                <a:latin typeface="Times New Roman"/>
                <a:cs typeface="Times New Roman"/>
              </a:rPr>
              <a:t>đăng kí</a:t>
            </a:r>
            <a:endParaRPr sz="1600" dirty="0">
              <a:latin typeface="Times New Roman"/>
              <a:cs typeface="Times New Roman"/>
            </a:endParaRPr>
          </a:p>
        </p:txBody>
      </p:sp>
      <p:sp>
        <p:nvSpPr>
          <p:cNvPr id="8" name="object 2">
            <a:extLst>
              <a:ext uri="{FF2B5EF4-FFF2-40B4-BE49-F238E27FC236}">
                <a16:creationId xmlns:a16="http://schemas.microsoft.com/office/drawing/2014/main" id="{1D80AB69-6063-66CB-3D38-F50B42AF34CE}"/>
              </a:ext>
            </a:extLst>
          </p:cNvPr>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pic>
        <p:nvPicPr>
          <p:cNvPr id="3" name="Picture 2">
            <a:extLst>
              <a:ext uri="{FF2B5EF4-FFF2-40B4-BE49-F238E27FC236}">
                <a16:creationId xmlns:a16="http://schemas.microsoft.com/office/drawing/2014/main" id="{F8A1256E-6776-15D6-A54D-59225237483C}"/>
              </a:ext>
            </a:extLst>
          </p:cNvPr>
          <p:cNvPicPr>
            <a:picLocks noChangeAspect="1"/>
          </p:cNvPicPr>
          <p:nvPr/>
        </p:nvPicPr>
        <p:blipFill>
          <a:blip r:embed="rId2"/>
          <a:stretch>
            <a:fillRect/>
          </a:stretch>
        </p:blipFill>
        <p:spPr>
          <a:xfrm>
            <a:off x="1092502" y="1371599"/>
            <a:ext cx="10032698" cy="48727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874767" y="6547814"/>
            <a:ext cx="3405504" cy="258404"/>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14743"/>
                </a:solidFill>
                <a:latin typeface="Times New Roman"/>
                <a:cs typeface="Times New Roman"/>
              </a:rPr>
              <a:t>Giao </a:t>
            </a:r>
            <a:r>
              <a:rPr sz="1600" spc="-5" dirty="0">
                <a:solidFill>
                  <a:srgbClr val="514743"/>
                </a:solidFill>
                <a:latin typeface="Times New Roman"/>
                <a:cs typeface="Times New Roman"/>
              </a:rPr>
              <a:t>diện </a:t>
            </a:r>
            <a:r>
              <a:rPr sz="1600" spc="-5" dirty="0" err="1">
                <a:solidFill>
                  <a:srgbClr val="514743"/>
                </a:solidFill>
                <a:latin typeface="Times New Roman"/>
                <a:cs typeface="Times New Roman"/>
              </a:rPr>
              <a:t>trang</a:t>
            </a:r>
            <a:r>
              <a:rPr sz="1600" spc="-5" dirty="0">
                <a:solidFill>
                  <a:srgbClr val="514743"/>
                </a:solidFill>
                <a:latin typeface="Times New Roman"/>
                <a:cs typeface="Times New Roman"/>
              </a:rPr>
              <a:t> </a:t>
            </a:r>
            <a:r>
              <a:rPr lang="vi-VN" sz="1600" spc="-5" dirty="0">
                <a:solidFill>
                  <a:srgbClr val="514743"/>
                </a:solidFill>
                <a:latin typeface="Times New Roman"/>
                <a:cs typeface="Times New Roman"/>
              </a:rPr>
              <a:t>đăng nhập</a:t>
            </a:r>
            <a:endParaRPr sz="1600" dirty="0">
              <a:latin typeface="Times New Roman"/>
              <a:cs typeface="Times New Roman"/>
            </a:endParaRPr>
          </a:p>
        </p:txBody>
      </p:sp>
      <p:sp>
        <p:nvSpPr>
          <p:cNvPr id="8" name="object 2">
            <a:extLst>
              <a:ext uri="{FF2B5EF4-FFF2-40B4-BE49-F238E27FC236}">
                <a16:creationId xmlns:a16="http://schemas.microsoft.com/office/drawing/2014/main" id="{BC662316-013B-C16E-5841-EFFD791D39C9}"/>
              </a:ext>
            </a:extLst>
          </p:cNvPr>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pic>
        <p:nvPicPr>
          <p:cNvPr id="5" name="Picture 4">
            <a:extLst>
              <a:ext uri="{FF2B5EF4-FFF2-40B4-BE49-F238E27FC236}">
                <a16:creationId xmlns:a16="http://schemas.microsoft.com/office/drawing/2014/main" id="{E2FB13B8-4144-1EFB-9E56-634ABE645437}"/>
              </a:ext>
            </a:extLst>
          </p:cNvPr>
          <p:cNvPicPr>
            <a:picLocks noChangeAspect="1"/>
          </p:cNvPicPr>
          <p:nvPr/>
        </p:nvPicPr>
        <p:blipFill>
          <a:blip r:embed="rId2"/>
          <a:stretch>
            <a:fillRect/>
          </a:stretch>
        </p:blipFill>
        <p:spPr>
          <a:xfrm>
            <a:off x="1092502" y="1447800"/>
            <a:ext cx="10032698" cy="48893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sp>
        <p:nvSpPr>
          <p:cNvPr id="4" name="object 4"/>
          <p:cNvSpPr txBox="1"/>
          <p:nvPr/>
        </p:nvSpPr>
        <p:spPr>
          <a:xfrm>
            <a:off x="4874767" y="6547814"/>
            <a:ext cx="3431033" cy="258404"/>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14743"/>
                </a:solidFill>
                <a:latin typeface="Times New Roman"/>
                <a:cs typeface="Times New Roman"/>
              </a:rPr>
              <a:t>Giao </a:t>
            </a:r>
            <a:r>
              <a:rPr sz="1600" spc="-5" dirty="0" err="1">
                <a:solidFill>
                  <a:srgbClr val="514743"/>
                </a:solidFill>
                <a:latin typeface="Times New Roman"/>
                <a:cs typeface="Times New Roman"/>
              </a:rPr>
              <a:t>diện</a:t>
            </a:r>
            <a:r>
              <a:rPr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chính</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của</a:t>
            </a:r>
            <a:r>
              <a:rPr lang="en-US" sz="1600" spc="-5" dirty="0">
                <a:solidFill>
                  <a:srgbClr val="514743"/>
                </a:solidFill>
                <a:latin typeface="Times New Roman"/>
                <a:cs typeface="Times New Roman"/>
              </a:rPr>
              <a:t> </a:t>
            </a:r>
            <a:r>
              <a:rPr sz="1600" spc="-5" dirty="0" err="1">
                <a:solidFill>
                  <a:srgbClr val="514743"/>
                </a:solidFill>
                <a:latin typeface="Times New Roman"/>
                <a:cs typeface="Times New Roman"/>
              </a:rPr>
              <a:t>trang</a:t>
            </a:r>
            <a:r>
              <a:rPr sz="1600" spc="40" dirty="0">
                <a:solidFill>
                  <a:srgbClr val="514743"/>
                </a:solidFill>
                <a:latin typeface="Times New Roman"/>
                <a:cs typeface="Times New Roman"/>
              </a:rPr>
              <a:t> </a:t>
            </a:r>
            <a:r>
              <a:rPr sz="1600" spc="-5" dirty="0">
                <a:solidFill>
                  <a:srgbClr val="514743"/>
                </a:solidFill>
                <a:latin typeface="Times New Roman"/>
                <a:cs typeface="Times New Roman"/>
              </a:rPr>
              <a:t>chủ</a:t>
            </a:r>
            <a:endParaRPr sz="1600" dirty="0">
              <a:latin typeface="Times New Roman"/>
              <a:cs typeface="Times New Roman"/>
            </a:endParaRPr>
          </a:p>
        </p:txBody>
      </p:sp>
      <p:pic>
        <p:nvPicPr>
          <p:cNvPr id="5" name="Hình ảnh 4">
            <a:extLst>
              <a:ext uri="{FF2B5EF4-FFF2-40B4-BE49-F238E27FC236}">
                <a16:creationId xmlns:a16="http://schemas.microsoft.com/office/drawing/2014/main" id="{D9E4A377-A11B-FB6E-352C-619B9DBD516E}"/>
              </a:ext>
            </a:extLst>
          </p:cNvPr>
          <p:cNvPicPr>
            <a:picLocks noChangeAspect="1"/>
          </p:cNvPicPr>
          <p:nvPr/>
        </p:nvPicPr>
        <p:blipFill>
          <a:blip r:embed="rId2"/>
          <a:stretch>
            <a:fillRect/>
          </a:stretch>
        </p:blipFill>
        <p:spPr>
          <a:xfrm>
            <a:off x="1143000" y="1371600"/>
            <a:ext cx="9906000" cy="48727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sp>
        <p:nvSpPr>
          <p:cNvPr id="4" name="object 4"/>
          <p:cNvSpPr txBox="1"/>
          <p:nvPr/>
        </p:nvSpPr>
        <p:spPr>
          <a:xfrm>
            <a:off x="4191000" y="6488035"/>
            <a:ext cx="4173855" cy="289182"/>
          </a:xfrm>
          <a:prstGeom prst="rect">
            <a:avLst/>
          </a:prstGeom>
        </p:spPr>
        <p:txBody>
          <a:bodyPr vert="horz" wrap="square" lIns="0" tIns="12065" rIns="0" bIns="0" rtlCol="0">
            <a:spAutoFit/>
          </a:bodyPr>
          <a:lstStyle/>
          <a:p>
            <a:pPr marL="12700">
              <a:lnSpc>
                <a:spcPct val="100000"/>
              </a:lnSpc>
              <a:spcBef>
                <a:spcPts val="95"/>
              </a:spcBef>
            </a:pPr>
            <a:r>
              <a:rPr lang="en-US" sz="1800" b="0" i="0" u="none" strike="noStrike" dirty="0">
                <a:solidFill>
                  <a:srgbClr val="000000"/>
                </a:solidFill>
                <a:effectLst/>
                <a:latin typeface="Times New Roman" panose="02020603050405020304" pitchFamily="18" charset="0"/>
              </a:rPr>
              <a:t>Giao </a:t>
            </a:r>
            <a:r>
              <a:rPr lang="en-US" sz="1800" b="0" i="0" u="none" strike="noStrike" dirty="0" err="1">
                <a:solidFill>
                  <a:srgbClr val="000000"/>
                </a:solidFill>
                <a:effectLst/>
                <a:latin typeface="Times New Roman" panose="02020603050405020304" pitchFamily="18" charset="0"/>
              </a:rPr>
              <a:t>diện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trang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tìm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kiếm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sản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phẩm</a:t>
            </a:r>
            <a:endParaRPr sz="1600" dirty="0">
              <a:latin typeface="Times New Roman"/>
              <a:cs typeface="Times New Roman"/>
            </a:endParaRPr>
          </a:p>
        </p:txBody>
      </p:sp>
      <p:pic>
        <p:nvPicPr>
          <p:cNvPr id="5" name="Hình ảnh 4">
            <a:extLst>
              <a:ext uri="{FF2B5EF4-FFF2-40B4-BE49-F238E27FC236}">
                <a16:creationId xmlns:a16="http://schemas.microsoft.com/office/drawing/2014/main" id="{2774DDD7-9C65-5235-27C2-14BD62C90050}"/>
              </a:ext>
            </a:extLst>
          </p:cNvPr>
          <p:cNvPicPr>
            <a:picLocks noChangeAspect="1"/>
          </p:cNvPicPr>
          <p:nvPr/>
        </p:nvPicPr>
        <p:blipFill>
          <a:blip r:embed="rId2"/>
          <a:stretch>
            <a:fillRect/>
          </a:stretch>
        </p:blipFill>
        <p:spPr>
          <a:xfrm>
            <a:off x="1092502" y="1371600"/>
            <a:ext cx="10032698" cy="501680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sp>
        <p:nvSpPr>
          <p:cNvPr id="4" name="object 4"/>
          <p:cNvSpPr txBox="1"/>
          <p:nvPr/>
        </p:nvSpPr>
        <p:spPr>
          <a:xfrm>
            <a:off x="4874767" y="6547814"/>
            <a:ext cx="3507233" cy="258404"/>
          </a:xfrm>
          <a:prstGeom prst="rect">
            <a:avLst/>
          </a:prstGeom>
        </p:spPr>
        <p:txBody>
          <a:bodyPr vert="horz" wrap="square" lIns="0" tIns="12065" rIns="0" bIns="0" rtlCol="0">
            <a:spAutoFit/>
          </a:bodyPr>
          <a:lstStyle/>
          <a:p>
            <a:pPr marL="12700">
              <a:lnSpc>
                <a:spcPct val="100000"/>
              </a:lnSpc>
              <a:spcBef>
                <a:spcPts val="95"/>
              </a:spcBef>
            </a:pPr>
            <a:r>
              <a:rPr lang="en-US" sz="1600" spc="-10" dirty="0" err="1">
                <a:solidFill>
                  <a:srgbClr val="514743"/>
                </a:solidFill>
                <a:latin typeface="Times New Roman"/>
                <a:cs typeface="Times New Roman"/>
              </a:rPr>
              <a:t>Tìm</a:t>
            </a:r>
            <a:r>
              <a:rPr lang="en-US" sz="1600" spc="-10" dirty="0">
                <a:solidFill>
                  <a:srgbClr val="514743"/>
                </a:solidFill>
                <a:latin typeface="Times New Roman"/>
                <a:cs typeface="Times New Roman"/>
              </a:rPr>
              <a:t> </a:t>
            </a:r>
            <a:r>
              <a:rPr lang="en-US" sz="1600" spc="-10" dirty="0" err="1">
                <a:solidFill>
                  <a:srgbClr val="514743"/>
                </a:solidFill>
                <a:latin typeface="Times New Roman"/>
                <a:cs typeface="Times New Roman"/>
              </a:rPr>
              <a:t>kiếm</a:t>
            </a:r>
            <a:r>
              <a:rPr lang="en-US" sz="1600" spc="-10" dirty="0">
                <a:solidFill>
                  <a:srgbClr val="514743"/>
                </a:solidFill>
                <a:latin typeface="Times New Roman"/>
                <a:cs typeface="Times New Roman"/>
              </a:rPr>
              <a:t> </a:t>
            </a:r>
            <a:r>
              <a:rPr lang="en-US" sz="1600" spc="-10" dirty="0" err="1">
                <a:solidFill>
                  <a:srgbClr val="514743"/>
                </a:solidFill>
                <a:latin typeface="Times New Roman"/>
                <a:cs typeface="Times New Roman"/>
              </a:rPr>
              <a:t>sản</a:t>
            </a:r>
            <a:r>
              <a:rPr lang="en-US" sz="1600" spc="-10" dirty="0">
                <a:solidFill>
                  <a:srgbClr val="514743"/>
                </a:solidFill>
                <a:latin typeface="Times New Roman"/>
                <a:cs typeface="Times New Roman"/>
              </a:rPr>
              <a:t> </a:t>
            </a:r>
            <a:r>
              <a:rPr lang="en-US" sz="1600" spc="-10" dirty="0" err="1">
                <a:solidFill>
                  <a:srgbClr val="514743"/>
                </a:solidFill>
                <a:latin typeface="Times New Roman"/>
                <a:cs typeface="Times New Roman"/>
              </a:rPr>
              <a:t>phẩm</a:t>
            </a:r>
            <a:r>
              <a:rPr lang="en-US" sz="1600" spc="-10" dirty="0">
                <a:solidFill>
                  <a:srgbClr val="514743"/>
                </a:solidFill>
                <a:latin typeface="Times New Roman"/>
                <a:cs typeface="Times New Roman"/>
              </a:rPr>
              <a:t> </a:t>
            </a:r>
            <a:r>
              <a:rPr lang="en-US" sz="1600" spc="-10" dirty="0" err="1">
                <a:solidFill>
                  <a:srgbClr val="514743"/>
                </a:solidFill>
                <a:latin typeface="Times New Roman"/>
                <a:cs typeface="Times New Roman"/>
              </a:rPr>
              <a:t>theo</a:t>
            </a:r>
            <a:r>
              <a:rPr lang="en-US" sz="1600" spc="-10" dirty="0">
                <a:solidFill>
                  <a:srgbClr val="514743"/>
                </a:solidFill>
                <a:latin typeface="Times New Roman"/>
                <a:cs typeface="Times New Roman"/>
              </a:rPr>
              <a:t> </a:t>
            </a:r>
            <a:r>
              <a:rPr lang="en-US" sz="1600" spc="-10" dirty="0" err="1">
                <a:solidFill>
                  <a:srgbClr val="514743"/>
                </a:solidFill>
                <a:latin typeface="Times New Roman"/>
                <a:cs typeface="Times New Roman"/>
              </a:rPr>
              <a:t>danh</a:t>
            </a:r>
            <a:r>
              <a:rPr lang="en-US" sz="1600" spc="-10" dirty="0">
                <a:solidFill>
                  <a:srgbClr val="514743"/>
                </a:solidFill>
                <a:latin typeface="Times New Roman"/>
                <a:cs typeface="Times New Roman"/>
              </a:rPr>
              <a:t> </a:t>
            </a:r>
            <a:r>
              <a:rPr lang="en-US" sz="1600" spc="-10" dirty="0" err="1">
                <a:solidFill>
                  <a:srgbClr val="514743"/>
                </a:solidFill>
                <a:latin typeface="Times New Roman"/>
                <a:cs typeface="Times New Roman"/>
              </a:rPr>
              <a:t>mục</a:t>
            </a:r>
            <a:endParaRPr sz="1600" dirty="0">
              <a:latin typeface="Times New Roman"/>
              <a:cs typeface="Times New Roman"/>
            </a:endParaRPr>
          </a:p>
        </p:txBody>
      </p:sp>
      <p:pic>
        <p:nvPicPr>
          <p:cNvPr id="6" name="Picture 5">
            <a:extLst>
              <a:ext uri="{FF2B5EF4-FFF2-40B4-BE49-F238E27FC236}">
                <a16:creationId xmlns:a16="http://schemas.microsoft.com/office/drawing/2014/main" id="{4F6743FF-9473-C88C-F5C0-58711ABA14BD}"/>
              </a:ext>
            </a:extLst>
          </p:cNvPr>
          <p:cNvPicPr>
            <a:picLocks noChangeAspect="1"/>
          </p:cNvPicPr>
          <p:nvPr/>
        </p:nvPicPr>
        <p:blipFill>
          <a:blip r:embed="rId2"/>
          <a:stretch>
            <a:fillRect/>
          </a:stretch>
        </p:blipFill>
        <p:spPr>
          <a:xfrm>
            <a:off x="1092502" y="1371599"/>
            <a:ext cx="10032698" cy="5053013"/>
          </a:xfrm>
          <a:prstGeom prst="rect">
            <a:avLst/>
          </a:prstGeom>
        </p:spPr>
      </p:pic>
    </p:spTree>
    <p:extLst>
      <p:ext uri="{BB962C8B-B14F-4D97-AF65-F5344CB8AC3E}">
        <p14:creationId xmlns:p14="http://schemas.microsoft.com/office/powerpoint/2010/main" val="807951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sp>
        <p:nvSpPr>
          <p:cNvPr id="4" name="object 4"/>
          <p:cNvSpPr txBox="1"/>
          <p:nvPr/>
        </p:nvSpPr>
        <p:spPr>
          <a:xfrm>
            <a:off x="4874767" y="6547814"/>
            <a:ext cx="3431033" cy="258404"/>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14743"/>
                </a:solidFill>
                <a:latin typeface="Times New Roman"/>
                <a:cs typeface="Times New Roman"/>
              </a:rPr>
              <a:t>Giao </a:t>
            </a:r>
            <a:r>
              <a:rPr sz="1600" spc="-5" dirty="0" err="1">
                <a:solidFill>
                  <a:srgbClr val="514743"/>
                </a:solidFill>
                <a:latin typeface="Times New Roman"/>
                <a:cs typeface="Times New Roman"/>
              </a:rPr>
              <a:t>diện</a:t>
            </a:r>
            <a:r>
              <a:rPr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bài</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viết</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của</a:t>
            </a:r>
            <a:r>
              <a:rPr lang="en-US" sz="1600" spc="-5" dirty="0">
                <a:solidFill>
                  <a:srgbClr val="514743"/>
                </a:solidFill>
                <a:latin typeface="Times New Roman"/>
                <a:cs typeface="Times New Roman"/>
              </a:rPr>
              <a:t> </a:t>
            </a:r>
            <a:r>
              <a:rPr sz="1600" spc="-5" dirty="0" err="1">
                <a:solidFill>
                  <a:srgbClr val="514743"/>
                </a:solidFill>
                <a:latin typeface="Times New Roman"/>
                <a:cs typeface="Times New Roman"/>
              </a:rPr>
              <a:t>trang</a:t>
            </a:r>
            <a:r>
              <a:rPr sz="1600" spc="40" dirty="0">
                <a:solidFill>
                  <a:srgbClr val="514743"/>
                </a:solidFill>
                <a:latin typeface="Times New Roman"/>
                <a:cs typeface="Times New Roman"/>
              </a:rPr>
              <a:t> </a:t>
            </a:r>
            <a:r>
              <a:rPr sz="1600" spc="-5" dirty="0">
                <a:solidFill>
                  <a:srgbClr val="514743"/>
                </a:solidFill>
                <a:latin typeface="Times New Roman"/>
                <a:cs typeface="Times New Roman"/>
              </a:rPr>
              <a:t>chủ</a:t>
            </a:r>
            <a:endParaRPr sz="1600" dirty="0">
              <a:latin typeface="Times New Roman"/>
              <a:cs typeface="Times New Roman"/>
            </a:endParaRPr>
          </a:p>
        </p:txBody>
      </p:sp>
      <p:pic>
        <p:nvPicPr>
          <p:cNvPr id="6" name="Picture 5">
            <a:extLst>
              <a:ext uri="{FF2B5EF4-FFF2-40B4-BE49-F238E27FC236}">
                <a16:creationId xmlns:a16="http://schemas.microsoft.com/office/drawing/2014/main" id="{4065A787-9A44-68F2-B2AC-BCAF20FFAA11}"/>
              </a:ext>
            </a:extLst>
          </p:cNvPr>
          <p:cNvPicPr>
            <a:picLocks noChangeAspect="1"/>
          </p:cNvPicPr>
          <p:nvPr/>
        </p:nvPicPr>
        <p:blipFill>
          <a:blip r:embed="rId2"/>
          <a:stretch>
            <a:fillRect/>
          </a:stretch>
        </p:blipFill>
        <p:spPr>
          <a:xfrm>
            <a:off x="1092502" y="1371600"/>
            <a:ext cx="10032698" cy="5070831"/>
          </a:xfrm>
          <a:prstGeom prst="rect">
            <a:avLst/>
          </a:prstGeom>
        </p:spPr>
      </p:pic>
    </p:spTree>
    <p:extLst>
      <p:ext uri="{BB962C8B-B14F-4D97-AF65-F5344CB8AC3E}">
        <p14:creationId xmlns:p14="http://schemas.microsoft.com/office/powerpoint/2010/main" val="53055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sp>
        <p:nvSpPr>
          <p:cNvPr id="4" name="object 4"/>
          <p:cNvSpPr txBox="1"/>
          <p:nvPr/>
        </p:nvSpPr>
        <p:spPr>
          <a:xfrm>
            <a:off x="4874767" y="6547814"/>
            <a:ext cx="2879090" cy="289182"/>
          </a:xfrm>
          <a:prstGeom prst="rect">
            <a:avLst/>
          </a:prstGeom>
        </p:spPr>
        <p:txBody>
          <a:bodyPr vert="horz" wrap="square" lIns="0" tIns="12065" rIns="0" bIns="0" rtlCol="0">
            <a:spAutoFit/>
          </a:bodyPr>
          <a:lstStyle/>
          <a:p>
            <a:pPr marL="12700">
              <a:lnSpc>
                <a:spcPct val="100000"/>
              </a:lnSpc>
              <a:spcBef>
                <a:spcPts val="95"/>
              </a:spcBef>
            </a:pPr>
            <a:r>
              <a:rPr lang="en-US" sz="1800" b="0" i="0" u="none" strike="noStrike" dirty="0">
                <a:solidFill>
                  <a:srgbClr val="000000"/>
                </a:solidFill>
                <a:effectLst/>
                <a:latin typeface="Times New Roman" panose="02020603050405020304" pitchFamily="18" charset="0"/>
              </a:rPr>
              <a:t>Giao </a:t>
            </a:r>
            <a:r>
              <a:rPr lang="en-US" sz="1800" b="0" i="0" u="none" strike="noStrike" dirty="0" err="1">
                <a:solidFill>
                  <a:srgbClr val="000000"/>
                </a:solidFill>
                <a:effectLst/>
                <a:latin typeface="Times New Roman" panose="02020603050405020304" pitchFamily="18" charset="0"/>
              </a:rPr>
              <a:t>diện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giỏ</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hàng</a:t>
            </a:r>
            <a:endParaRPr sz="1600" dirty="0">
              <a:latin typeface="Times New Roman"/>
              <a:cs typeface="Times New Roman"/>
            </a:endParaRPr>
          </a:p>
        </p:txBody>
      </p:sp>
      <p:pic>
        <p:nvPicPr>
          <p:cNvPr id="5" name="Hình ảnh 4">
            <a:extLst>
              <a:ext uri="{FF2B5EF4-FFF2-40B4-BE49-F238E27FC236}">
                <a16:creationId xmlns:a16="http://schemas.microsoft.com/office/drawing/2014/main" id="{5B34433B-C0BC-5D18-62FF-B6086B1C0057}"/>
              </a:ext>
            </a:extLst>
          </p:cNvPr>
          <p:cNvPicPr>
            <a:picLocks noChangeAspect="1"/>
          </p:cNvPicPr>
          <p:nvPr/>
        </p:nvPicPr>
        <p:blipFill>
          <a:blip r:embed="rId2"/>
          <a:stretch>
            <a:fillRect/>
          </a:stretch>
        </p:blipFill>
        <p:spPr>
          <a:xfrm>
            <a:off x="1092502" y="1371600"/>
            <a:ext cx="10032698" cy="4953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sp>
        <p:nvSpPr>
          <p:cNvPr id="4" name="object 4"/>
          <p:cNvSpPr txBox="1"/>
          <p:nvPr/>
        </p:nvSpPr>
        <p:spPr>
          <a:xfrm>
            <a:off x="4495800" y="6544895"/>
            <a:ext cx="3888233" cy="289182"/>
          </a:xfrm>
          <a:prstGeom prst="rect">
            <a:avLst/>
          </a:prstGeom>
        </p:spPr>
        <p:txBody>
          <a:bodyPr vert="horz" wrap="square" lIns="0" tIns="12065" rIns="0" bIns="0" rtlCol="0">
            <a:spAutoFit/>
          </a:bodyPr>
          <a:lstStyle/>
          <a:p>
            <a:pPr marL="12700">
              <a:lnSpc>
                <a:spcPct val="100000"/>
              </a:lnSpc>
              <a:spcBef>
                <a:spcPts val="95"/>
              </a:spcBef>
            </a:pPr>
            <a:r>
              <a:rPr lang="vi-VN" sz="1800" b="0" i="0" u="none" strike="noStrike" dirty="0">
                <a:solidFill>
                  <a:srgbClr val="000000"/>
                </a:solidFill>
                <a:effectLst/>
                <a:latin typeface="Times New Roman" panose="02020603050405020304" pitchFamily="18" charset="0"/>
              </a:rPr>
              <a:t>Giao diện thanh toán đơn hàng</a:t>
            </a:r>
            <a:endParaRPr sz="1600" dirty="0">
              <a:latin typeface="Times New Roman"/>
              <a:cs typeface="Times New Roman"/>
            </a:endParaRPr>
          </a:p>
        </p:txBody>
      </p:sp>
      <p:pic>
        <p:nvPicPr>
          <p:cNvPr id="5" name="Hình ảnh 4">
            <a:extLst>
              <a:ext uri="{FF2B5EF4-FFF2-40B4-BE49-F238E27FC236}">
                <a16:creationId xmlns:a16="http://schemas.microsoft.com/office/drawing/2014/main" id="{86695DFF-205B-B8A0-A3F7-0946EC01824F}"/>
              </a:ext>
            </a:extLst>
          </p:cNvPr>
          <p:cNvPicPr>
            <a:picLocks noChangeAspect="1"/>
          </p:cNvPicPr>
          <p:nvPr/>
        </p:nvPicPr>
        <p:blipFill>
          <a:blip r:embed="rId2"/>
          <a:stretch>
            <a:fillRect/>
          </a:stretch>
        </p:blipFill>
        <p:spPr>
          <a:xfrm>
            <a:off x="1092502" y="1371600"/>
            <a:ext cx="10032698" cy="48727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sp>
        <p:nvSpPr>
          <p:cNvPr id="4" name="object 4"/>
          <p:cNvSpPr txBox="1"/>
          <p:nvPr/>
        </p:nvSpPr>
        <p:spPr>
          <a:xfrm>
            <a:off x="4495800" y="6477000"/>
            <a:ext cx="3888233" cy="289182"/>
          </a:xfrm>
          <a:prstGeom prst="rect">
            <a:avLst/>
          </a:prstGeom>
        </p:spPr>
        <p:txBody>
          <a:bodyPr vert="horz" wrap="square" lIns="0" tIns="12065" rIns="0" bIns="0" rtlCol="0">
            <a:spAutoFit/>
          </a:bodyPr>
          <a:lstStyle/>
          <a:p>
            <a:pPr marL="12700">
              <a:lnSpc>
                <a:spcPct val="100000"/>
              </a:lnSpc>
              <a:spcBef>
                <a:spcPts val="95"/>
              </a:spcBef>
            </a:pPr>
            <a:r>
              <a:rPr lang="en-US" sz="1800" b="0" i="0" u="none" strike="noStrike" dirty="0">
                <a:solidFill>
                  <a:srgbClr val="000000"/>
                </a:solidFill>
                <a:effectLst/>
                <a:latin typeface="Times New Roman" panose="02020603050405020304" pitchFamily="18" charset="0"/>
              </a:rPr>
              <a:t>Giao </a:t>
            </a:r>
            <a:r>
              <a:rPr lang="en-US" sz="1800" b="0" i="0" u="none" strike="noStrike" dirty="0" err="1">
                <a:solidFill>
                  <a:srgbClr val="000000"/>
                </a:solidFill>
                <a:effectLst/>
                <a:latin typeface="Times New Roman" panose="02020603050405020304" pitchFamily="18" charset="0"/>
              </a:rPr>
              <a:t>diện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lịch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sử</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đặt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hàng</a:t>
            </a:r>
            <a:endParaRPr sz="1600" dirty="0">
              <a:latin typeface="Times New Roman"/>
              <a:cs typeface="Times New Roman"/>
            </a:endParaRPr>
          </a:p>
        </p:txBody>
      </p:sp>
      <p:pic>
        <p:nvPicPr>
          <p:cNvPr id="7" name="Hình ảnh 6">
            <a:extLst>
              <a:ext uri="{FF2B5EF4-FFF2-40B4-BE49-F238E27FC236}">
                <a16:creationId xmlns:a16="http://schemas.microsoft.com/office/drawing/2014/main" id="{9351355C-70C2-01AF-69B0-1B9A159399F7}"/>
              </a:ext>
            </a:extLst>
          </p:cNvPr>
          <p:cNvPicPr>
            <a:picLocks noChangeAspect="1"/>
          </p:cNvPicPr>
          <p:nvPr/>
        </p:nvPicPr>
        <p:blipFill>
          <a:blip r:embed="rId2"/>
          <a:stretch>
            <a:fillRect/>
          </a:stretch>
        </p:blipFill>
        <p:spPr>
          <a:xfrm>
            <a:off x="1092502" y="1371600"/>
            <a:ext cx="10032698" cy="4953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C81A608-D47D-CFE7-7660-BD4422B85A07}"/>
              </a:ext>
            </a:extLst>
          </p:cNvPr>
          <p:cNvSpPr txBox="1">
            <a:spLocks/>
          </p:cNvSpPr>
          <p:nvPr/>
        </p:nvSpPr>
        <p:spPr>
          <a:xfrm>
            <a:off x="1066800" y="609600"/>
            <a:ext cx="4927298" cy="566822"/>
          </a:xfrm>
          <a:prstGeom prst="rect">
            <a:avLst/>
          </a:prstGeom>
        </p:spPr>
        <p:txBody>
          <a:bodyPr vert="horz" wrap="square" lIns="0" tIns="12700" rIns="0" bIns="0" rtlCol="0">
            <a:spAutoFit/>
          </a:bodyPr>
          <a:lstStyle>
            <a:lvl1pPr>
              <a:defRPr sz="3200" b="1" i="0">
                <a:solidFill>
                  <a:srgbClr val="514743"/>
                </a:solidFill>
                <a:latin typeface="Times New Roman"/>
                <a:ea typeface="+mj-ea"/>
                <a:cs typeface="Times New Roman"/>
              </a:defRPr>
            </a:lvl1pPr>
          </a:lstStyle>
          <a:p>
            <a:pPr marL="12700">
              <a:spcBef>
                <a:spcPts val="100"/>
              </a:spcBef>
              <a:tabLst>
                <a:tab pos="3213100" algn="l"/>
              </a:tabLst>
            </a:pPr>
            <a:r>
              <a:rPr lang="vi-VN" sz="3600" b="0" kern="0" dirty="0"/>
              <a:t>THÀNH VIÊN NHÓM</a:t>
            </a:r>
            <a:endParaRPr lang="en-US" sz="3600" b="0" kern="0" dirty="0"/>
          </a:p>
        </p:txBody>
      </p:sp>
      <p:sp>
        <p:nvSpPr>
          <p:cNvPr id="5" name="Subtitle 2">
            <a:extLst>
              <a:ext uri="{FF2B5EF4-FFF2-40B4-BE49-F238E27FC236}">
                <a16:creationId xmlns:a16="http://schemas.microsoft.com/office/drawing/2014/main" id="{0BE948E7-056A-6E3D-760E-862EC684E533}"/>
              </a:ext>
            </a:extLst>
          </p:cNvPr>
          <p:cNvSpPr txBox="1">
            <a:spLocks/>
          </p:cNvSpPr>
          <p:nvPr/>
        </p:nvSpPr>
        <p:spPr>
          <a:xfrm>
            <a:off x="1076227" y="1676400"/>
            <a:ext cx="8405036" cy="2462213"/>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3200" kern="0" dirty="0">
                <a:latin typeface="Times New Roman" panose="02020603050405020304" pitchFamily="18" charset="0"/>
                <a:cs typeface="Times New Roman" panose="02020603050405020304" pitchFamily="18" charset="0"/>
              </a:rPr>
              <a:t>Phan </a:t>
            </a:r>
            <a:r>
              <a:rPr lang="en-US" sz="3200" kern="0" dirty="0" err="1">
                <a:latin typeface="Times New Roman" panose="02020603050405020304" pitchFamily="18" charset="0"/>
                <a:cs typeface="Times New Roman" panose="02020603050405020304" pitchFamily="18" charset="0"/>
              </a:rPr>
              <a:t>Thị</a:t>
            </a:r>
            <a:r>
              <a:rPr lang="en-US" sz="3200" kern="0" dirty="0">
                <a:latin typeface="Times New Roman" panose="02020603050405020304" pitchFamily="18" charset="0"/>
                <a:cs typeface="Times New Roman" panose="02020603050405020304" pitchFamily="18" charset="0"/>
              </a:rPr>
              <a:t> Anh		2011065095	</a:t>
            </a:r>
          </a:p>
          <a:p>
            <a:pPr algn="just"/>
            <a:endParaRPr lang="en-US" sz="3200" kern="0" dirty="0">
              <a:latin typeface="Times New Roman" panose="02020603050405020304" pitchFamily="18" charset="0"/>
              <a:cs typeface="Times New Roman" panose="02020603050405020304" pitchFamily="18" charset="0"/>
            </a:endParaRPr>
          </a:p>
          <a:p>
            <a:pPr algn="just"/>
            <a:r>
              <a:rPr lang="en-US" sz="3200" kern="0" dirty="0">
                <a:latin typeface="Times New Roman" panose="02020603050405020304" pitchFamily="18" charset="0"/>
                <a:cs typeface="Times New Roman" panose="02020603050405020304" pitchFamily="18" charset="0"/>
              </a:rPr>
              <a:t>Lê Vũ Anh </a:t>
            </a:r>
            <a:r>
              <a:rPr lang="en-US" sz="3200" kern="0" dirty="0" err="1">
                <a:latin typeface="Times New Roman" panose="02020603050405020304" pitchFamily="18" charset="0"/>
                <a:cs typeface="Times New Roman" panose="02020603050405020304" pitchFamily="18" charset="0"/>
              </a:rPr>
              <a:t>Sơn</a:t>
            </a:r>
            <a:r>
              <a:rPr lang="en-US" sz="3200" kern="0" dirty="0">
                <a:latin typeface="Times New Roman" panose="02020603050405020304" pitchFamily="18" charset="0"/>
                <a:cs typeface="Times New Roman" panose="02020603050405020304" pitchFamily="18" charset="0"/>
              </a:rPr>
              <a:t>		2011870635</a:t>
            </a:r>
          </a:p>
          <a:p>
            <a:pPr algn="just"/>
            <a:endParaRPr lang="en-US" sz="3200" kern="0" dirty="0">
              <a:latin typeface="Times New Roman" panose="02020603050405020304" pitchFamily="18" charset="0"/>
              <a:cs typeface="Times New Roman" panose="02020603050405020304" pitchFamily="18" charset="0"/>
            </a:endParaRPr>
          </a:p>
          <a:p>
            <a:pPr algn="just"/>
            <a:r>
              <a:rPr lang="en-US" sz="3200" kern="0" dirty="0">
                <a:latin typeface="Times New Roman" panose="02020603050405020304" pitchFamily="18" charset="0"/>
                <a:cs typeface="Times New Roman" panose="02020603050405020304" pitchFamily="18" charset="0"/>
              </a:rPr>
              <a:t>Lê Bùi </a:t>
            </a:r>
            <a:r>
              <a:rPr lang="en-US" sz="3200" kern="0" dirty="0" err="1">
                <a:latin typeface="Times New Roman" panose="02020603050405020304" pitchFamily="18" charset="0"/>
                <a:cs typeface="Times New Roman" panose="02020603050405020304" pitchFamily="18" charset="0"/>
              </a:rPr>
              <a:t>Đình</a:t>
            </a:r>
            <a:r>
              <a:rPr lang="en-US" sz="3200" kern="0" dirty="0">
                <a:latin typeface="Times New Roman" panose="02020603050405020304" pitchFamily="18" charset="0"/>
                <a:cs typeface="Times New Roman" panose="02020603050405020304" pitchFamily="18" charset="0"/>
              </a:rPr>
              <a:t> </a:t>
            </a:r>
            <a:r>
              <a:rPr lang="en-US" sz="3200" kern="0" dirty="0" err="1">
                <a:latin typeface="Times New Roman" panose="02020603050405020304" pitchFamily="18" charset="0"/>
                <a:cs typeface="Times New Roman" panose="02020603050405020304" pitchFamily="18" charset="0"/>
              </a:rPr>
              <a:t>Thạch</a:t>
            </a:r>
            <a:r>
              <a:rPr lang="en-US" sz="3200" kern="0" dirty="0">
                <a:latin typeface="Times New Roman" panose="02020603050405020304" pitchFamily="18" charset="0"/>
                <a:cs typeface="Times New Roman" panose="02020603050405020304" pitchFamily="18" charset="0"/>
              </a:rPr>
              <a:t>	2011063506</a:t>
            </a:r>
          </a:p>
        </p:txBody>
      </p:sp>
    </p:spTree>
    <p:extLst>
      <p:ext uri="{BB962C8B-B14F-4D97-AF65-F5344CB8AC3E}">
        <p14:creationId xmlns:p14="http://schemas.microsoft.com/office/powerpoint/2010/main" val="21038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95800" y="6488559"/>
            <a:ext cx="3405504" cy="258404"/>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14743"/>
                </a:solidFill>
                <a:latin typeface="Times New Roman"/>
                <a:cs typeface="Times New Roman"/>
              </a:rPr>
              <a:t>Giao </a:t>
            </a:r>
            <a:r>
              <a:rPr sz="1600" spc="-5" dirty="0" err="1">
                <a:solidFill>
                  <a:srgbClr val="514743"/>
                </a:solidFill>
                <a:latin typeface="Times New Roman"/>
                <a:cs typeface="Times New Roman"/>
              </a:rPr>
              <a:t>diện</a:t>
            </a:r>
            <a:r>
              <a:rPr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chính</a:t>
            </a:r>
            <a:r>
              <a:rPr lang="en-US" sz="1600" spc="-5" dirty="0">
                <a:solidFill>
                  <a:srgbClr val="514743"/>
                </a:solidFill>
                <a:latin typeface="Times New Roman"/>
                <a:cs typeface="Times New Roman"/>
              </a:rPr>
              <a:t> </a:t>
            </a:r>
            <a:r>
              <a:rPr sz="1600" spc="-5" dirty="0" err="1">
                <a:solidFill>
                  <a:srgbClr val="514743"/>
                </a:solidFill>
                <a:latin typeface="Times New Roman"/>
                <a:cs typeface="Times New Roman"/>
              </a:rPr>
              <a:t>trang</a:t>
            </a:r>
            <a:r>
              <a:rPr sz="1600" spc="-5" dirty="0">
                <a:solidFill>
                  <a:srgbClr val="514743"/>
                </a:solidFill>
                <a:latin typeface="Times New Roman"/>
                <a:cs typeface="Times New Roman"/>
              </a:rPr>
              <a:t> </a:t>
            </a:r>
            <a:r>
              <a:rPr lang="en-US" sz="1600" spc="-5" dirty="0">
                <a:solidFill>
                  <a:srgbClr val="514743"/>
                </a:solidFill>
                <a:latin typeface="Times New Roman"/>
                <a:cs typeface="Times New Roman"/>
              </a:rPr>
              <a:t>Admin</a:t>
            </a:r>
            <a:endParaRPr sz="1600" dirty="0">
              <a:latin typeface="Times New Roman"/>
              <a:cs typeface="Times New Roman"/>
            </a:endParaRPr>
          </a:p>
        </p:txBody>
      </p:sp>
      <p:sp>
        <p:nvSpPr>
          <p:cNvPr id="8" name="object 2">
            <a:extLst>
              <a:ext uri="{FF2B5EF4-FFF2-40B4-BE49-F238E27FC236}">
                <a16:creationId xmlns:a16="http://schemas.microsoft.com/office/drawing/2014/main" id="{BC662316-013B-C16E-5841-EFFD791D39C9}"/>
              </a:ext>
            </a:extLst>
          </p:cNvPr>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pic>
        <p:nvPicPr>
          <p:cNvPr id="5" name="Hình ảnh 4">
            <a:extLst>
              <a:ext uri="{FF2B5EF4-FFF2-40B4-BE49-F238E27FC236}">
                <a16:creationId xmlns:a16="http://schemas.microsoft.com/office/drawing/2014/main" id="{A53DC4FA-D8A9-7278-69A2-612D0FC6180A}"/>
              </a:ext>
            </a:extLst>
          </p:cNvPr>
          <p:cNvPicPr>
            <a:picLocks noChangeAspect="1"/>
          </p:cNvPicPr>
          <p:nvPr/>
        </p:nvPicPr>
        <p:blipFill>
          <a:blip r:embed="rId2"/>
          <a:stretch>
            <a:fillRect/>
          </a:stretch>
        </p:blipFill>
        <p:spPr>
          <a:xfrm>
            <a:off x="1092502" y="1371600"/>
            <a:ext cx="9956498" cy="4872737"/>
          </a:xfrm>
          <a:prstGeom prst="rect">
            <a:avLst/>
          </a:prstGeom>
        </p:spPr>
      </p:pic>
    </p:spTree>
    <p:extLst>
      <p:ext uri="{BB962C8B-B14F-4D97-AF65-F5344CB8AC3E}">
        <p14:creationId xmlns:p14="http://schemas.microsoft.com/office/powerpoint/2010/main" val="2172811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19600" y="6575673"/>
            <a:ext cx="3812033" cy="258404"/>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14743"/>
                </a:solidFill>
                <a:latin typeface="Times New Roman"/>
                <a:cs typeface="Times New Roman"/>
              </a:rPr>
              <a:t>Giao </a:t>
            </a:r>
            <a:r>
              <a:rPr sz="1600" spc="-5" dirty="0" err="1">
                <a:solidFill>
                  <a:srgbClr val="514743"/>
                </a:solidFill>
                <a:latin typeface="Times New Roman"/>
                <a:cs typeface="Times New Roman"/>
              </a:rPr>
              <a:t>diện</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sản</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phẩm</a:t>
            </a:r>
            <a:r>
              <a:rPr sz="1600" spc="-5" dirty="0">
                <a:solidFill>
                  <a:srgbClr val="514743"/>
                </a:solidFill>
                <a:latin typeface="Times New Roman"/>
                <a:cs typeface="Times New Roman"/>
              </a:rPr>
              <a:t> </a:t>
            </a:r>
            <a:r>
              <a:rPr sz="1600" spc="-5" dirty="0" err="1">
                <a:solidFill>
                  <a:srgbClr val="514743"/>
                </a:solidFill>
                <a:latin typeface="Times New Roman"/>
                <a:cs typeface="Times New Roman"/>
              </a:rPr>
              <a:t>trang</a:t>
            </a:r>
            <a:r>
              <a:rPr sz="1600" spc="-5" dirty="0">
                <a:solidFill>
                  <a:srgbClr val="514743"/>
                </a:solidFill>
                <a:latin typeface="Times New Roman"/>
                <a:cs typeface="Times New Roman"/>
              </a:rPr>
              <a:t> </a:t>
            </a:r>
            <a:r>
              <a:rPr lang="en-US" sz="1600" spc="-5" dirty="0">
                <a:solidFill>
                  <a:srgbClr val="514743"/>
                </a:solidFill>
                <a:latin typeface="Times New Roman"/>
                <a:cs typeface="Times New Roman"/>
              </a:rPr>
              <a:t>Admin</a:t>
            </a:r>
            <a:endParaRPr sz="1600" dirty="0">
              <a:latin typeface="Times New Roman"/>
              <a:cs typeface="Times New Roman"/>
            </a:endParaRPr>
          </a:p>
        </p:txBody>
      </p:sp>
      <p:sp>
        <p:nvSpPr>
          <p:cNvPr id="8" name="object 2">
            <a:extLst>
              <a:ext uri="{FF2B5EF4-FFF2-40B4-BE49-F238E27FC236}">
                <a16:creationId xmlns:a16="http://schemas.microsoft.com/office/drawing/2014/main" id="{BC662316-013B-C16E-5841-EFFD791D39C9}"/>
              </a:ext>
            </a:extLst>
          </p:cNvPr>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pic>
        <p:nvPicPr>
          <p:cNvPr id="3" name="Picture 2">
            <a:extLst>
              <a:ext uri="{FF2B5EF4-FFF2-40B4-BE49-F238E27FC236}">
                <a16:creationId xmlns:a16="http://schemas.microsoft.com/office/drawing/2014/main" id="{F97012B3-E209-2A39-5A2F-FFA088A01E92}"/>
              </a:ext>
            </a:extLst>
          </p:cNvPr>
          <p:cNvPicPr>
            <a:picLocks noChangeAspect="1"/>
          </p:cNvPicPr>
          <p:nvPr/>
        </p:nvPicPr>
        <p:blipFill>
          <a:blip r:embed="rId2"/>
          <a:stretch>
            <a:fillRect/>
          </a:stretch>
        </p:blipFill>
        <p:spPr>
          <a:xfrm>
            <a:off x="1092502" y="1371600"/>
            <a:ext cx="10032698" cy="4872737"/>
          </a:xfrm>
          <a:prstGeom prst="rect">
            <a:avLst/>
          </a:prstGeom>
        </p:spPr>
      </p:pic>
    </p:spTree>
    <p:extLst>
      <p:ext uri="{BB962C8B-B14F-4D97-AF65-F5344CB8AC3E}">
        <p14:creationId xmlns:p14="http://schemas.microsoft.com/office/powerpoint/2010/main" val="180923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14800" y="6558682"/>
            <a:ext cx="4421634" cy="258404"/>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14743"/>
                </a:solidFill>
                <a:latin typeface="Times New Roman"/>
                <a:cs typeface="Times New Roman"/>
              </a:rPr>
              <a:t>Giao </a:t>
            </a:r>
            <a:r>
              <a:rPr sz="1600" spc="-5" dirty="0" err="1">
                <a:solidFill>
                  <a:srgbClr val="514743"/>
                </a:solidFill>
                <a:latin typeface="Times New Roman"/>
                <a:cs typeface="Times New Roman"/>
              </a:rPr>
              <a:t>diện</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đơn</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hàng</a:t>
            </a:r>
            <a:r>
              <a:rPr sz="1600" spc="-5" dirty="0">
                <a:solidFill>
                  <a:srgbClr val="514743"/>
                </a:solidFill>
                <a:latin typeface="Times New Roman"/>
                <a:cs typeface="Times New Roman"/>
              </a:rPr>
              <a:t> </a:t>
            </a:r>
            <a:r>
              <a:rPr sz="1600" spc="-5" dirty="0" err="1">
                <a:solidFill>
                  <a:srgbClr val="514743"/>
                </a:solidFill>
                <a:latin typeface="Times New Roman"/>
                <a:cs typeface="Times New Roman"/>
              </a:rPr>
              <a:t>trang</a:t>
            </a:r>
            <a:r>
              <a:rPr sz="1600" spc="-5" dirty="0">
                <a:solidFill>
                  <a:srgbClr val="514743"/>
                </a:solidFill>
                <a:latin typeface="Times New Roman"/>
                <a:cs typeface="Times New Roman"/>
              </a:rPr>
              <a:t> </a:t>
            </a:r>
            <a:r>
              <a:rPr lang="en-US" sz="1600" spc="-5" dirty="0">
                <a:solidFill>
                  <a:srgbClr val="514743"/>
                </a:solidFill>
                <a:latin typeface="Times New Roman"/>
                <a:cs typeface="Times New Roman"/>
              </a:rPr>
              <a:t>Admin</a:t>
            </a:r>
            <a:endParaRPr sz="1600" dirty="0">
              <a:latin typeface="Times New Roman"/>
              <a:cs typeface="Times New Roman"/>
            </a:endParaRPr>
          </a:p>
        </p:txBody>
      </p:sp>
      <p:sp>
        <p:nvSpPr>
          <p:cNvPr id="8" name="object 2">
            <a:extLst>
              <a:ext uri="{FF2B5EF4-FFF2-40B4-BE49-F238E27FC236}">
                <a16:creationId xmlns:a16="http://schemas.microsoft.com/office/drawing/2014/main" id="{BC662316-013B-C16E-5841-EFFD791D39C9}"/>
              </a:ext>
            </a:extLst>
          </p:cNvPr>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pic>
        <p:nvPicPr>
          <p:cNvPr id="5" name="Picture 4">
            <a:extLst>
              <a:ext uri="{FF2B5EF4-FFF2-40B4-BE49-F238E27FC236}">
                <a16:creationId xmlns:a16="http://schemas.microsoft.com/office/drawing/2014/main" id="{36B35C9F-B94E-CE5C-2165-77F510DA444B}"/>
              </a:ext>
            </a:extLst>
          </p:cNvPr>
          <p:cNvPicPr>
            <a:picLocks noChangeAspect="1"/>
          </p:cNvPicPr>
          <p:nvPr/>
        </p:nvPicPr>
        <p:blipFill>
          <a:blip r:embed="rId2"/>
          <a:stretch>
            <a:fillRect/>
          </a:stretch>
        </p:blipFill>
        <p:spPr>
          <a:xfrm>
            <a:off x="1092502" y="1371600"/>
            <a:ext cx="10032698" cy="5072062"/>
          </a:xfrm>
          <a:prstGeom prst="rect">
            <a:avLst/>
          </a:prstGeom>
        </p:spPr>
      </p:pic>
    </p:spTree>
    <p:extLst>
      <p:ext uri="{BB962C8B-B14F-4D97-AF65-F5344CB8AC3E}">
        <p14:creationId xmlns:p14="http://schemas.microsoft.com/office/powerpoint/2010/main" val="333731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038600" y="6558682"/>
            <a:ext cx="4421634" cy="258404"/>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14743"/>
                </a:solidFill>
                <a:latin typeface="Times New Roman"/>
                <a:cs typeface="Times New Roman"/>
              </a:rPr>
              <a:t>Giao </a:t>
            </a:r>
            <a:r>
              <a:rPr sz="1600" spc="-5" dirty="0" err="1">
                <a:solidFill>
                  <a:srgbClr val="514743"/>
                </a:solidFill>
                <a:latin typeface="Times New Roman"/>
                <a:cs typeface="Times New Roman"/>
              </a:rPr>
              <a:t>diện</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danh</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mục</a:t>
            </a:r>
            <a:r>
              <a:rPr lang="en-US" sz="1600" spc="-5" dirty="0">
                <a:solidFill>
                  <a:srgbClr val="514743"/>
                </a:solidFill>
                <a:latin typeface="Times New Roman"/>
                <a:cs typeface="Times New Roman"/>
              </a:rPr>
              <a:t> </a:t>
            </a:r>
            <a:r>
              <a:rPr sz="1600" spc="-5" dirty="0" err="1">
                <a:solidFill>
                  <a:srgbClr val="514743"/>
                </a:solidFill>
                <a:latin typeface="Times New Roman"/>
                <a:cs typeface="Times New Roman"/>
              </a:rPr>
              <a:t>trang</a:t>
            </a:r>
            <a:r>
              <a:rPr sz="1600" spc="-5" dirty="0">
                <a:solidFill>
                  <a:srgbClr val="514743"/>
                </a:solidFill>
                <a:latin typeface="Times New Roman"/>
                <a:cs typeface="Times New Roman"/>
              </a:rPr>
              <a:t> </a:t>
            </a:r>
            <a:r>
              <a:rPr lang="en-US" sz="1600" spc="-5" dirty="0">
                <a:solidFill>
                  <a:srgbClr val="514743"/>
                </a:solidFill>
                <a:latin typeface="Times New Roman"/>
                <a:cs typeface="Times New Roman"/>
              </a:rPr>
              <a:t>Admin</a:t>
            </a:r>
            <a:endParaRPr sz="1600" dirty="0">
              <a:latin typeface="Times New Roman"/>
              <a:cs typeface="Times New Roman"/>
            </a:endParaRPr>
          </a:p>
        </p:txBody>
      </p:sp>
      <p:sp>
        <p:nvSpPr>
          <p:cNvPr id="8" name="object 2">
            <a:extLst>
              <a:ext uri="{FF2B5EF4-FFF2-40B4-BE49-F238E27FC236}">
                <a16:creationId xmlns:a16="http://schemas.microsoft.com/office/drawing/2014/main" id="{BC662316-013B-C16E-5841-EFFD791D39C9}"/>
              </a:ext>
            </a:extLst>
          </p:cNvPr>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pic>
        <p:nvPicPr>
          <p:cNvPr id="3" name="Picture 2">
            <a:extLst>
              <a:ext uri="{FF2B5EF4-FFF2-40B4-BE49-F238E27FC236}">
                <a16:creationId xmlns:a16="http://schemas.microsoft.com/office/drawing/2014/main" id="{8A53D1B6-41E0-813D-A23E-F7AA01D64988}"/>
              </a:ext>
            </a:extLst>
          </p:cNvPr>
          <p:cNvPicPr>
            <a:picLocks noChangeAspect="1"/>
          </p:cNvPicPr>
          <p:nvPr/>
        </p:nvPicPr>
        <p:blipFill>
          <a:blip r:embed="rId2"/>
          <a:stretch>
            <a:fillRect/>
          </a:stretch>
        </p:blipFill>
        <p:spPr>
          <a:xfrm>
            <a:off x="1092502" y="1371600"/>
            <a:ext cx="9956498" cy="5067300"/>
          </a:xfrm>
          <a:prstGeom prst="rect">
            <a:avLst/>
          </a:prstGeom>
        </p:spPr>
      </p:pic>
    </p:spTree>
    <p:extLst>
      <p:ext uri="{BB962C8B-B14F-4D97-AF65-F5344CB8AC3E}">
        <p14:creationId xmlns:p14="http://schemas.microsoft.com/office/powerpoint/2010/main" val="2924415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038600" y="6558682"/>
            <a:ext cx="4421634" cy="258404"/>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514743"/>
                </a:solidFill>
                <a:latin typeface="Times New Roman"/>
                <a:cs typeface="Times New Roman"/>
              </a:rPr>
              <a:t>Giao </a:t>
            </a:r>
            <a:r>
              <a:rPr sz="1600" spc="-5" dirty="0" err="1">
                <a:solidFill>
                  <a:srgbClr val="514743"/>
                </a:solidFill>
                <a:latin typeface="Times New Roman"/>
                <a:cs typeface="Times New Roman"/>
              </a:rPr>
              <a:t>diện</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doanh</a:t>
            </a:r>
            <a:r>
              <a:rPr lang="en-US" sz="1600" spc="-5" dirty="0">
                <a:solidFill>
                  <a:srgbClr val="514743"/>
                </a:solidFill>
                <a:latin typeface="Times New Roman"/>
                <a:cs typeface="Times New Roman"/>
              </a:rPr>
              <a:t> </a:t>
            </a:r>
            <a:r>
              <a:rPr lang="en-US" sz="1600" spc="-5" dirty="0" err="1">
                <a:solidFill>
                  <a:srgbClr val="514743"/>
                </a:solidFill>
                <a:latin typeface="Times New Roman"/>
                <a:cs typeface="Times New Roman"/>
              </a:rPr>
              <a:t>thu</a:t>
            </a:r>
            <a:r>
              <a:rPr lang="en-US" sz="1600" spc="-5" dirty="0">
                <a:solidFill>
                  <a:srgbClr val="514743"/>
                </a:solidFill>
                <a:latin typeface="Times New Roman"/>
                <a:cs typeface="Times New Roman"/>
              </a:rPr>
              <a:t> </a:t>
            </a:r>
            <a:r>
              <a:rPr sz="1600" spc="-5" dirty="0" err="1">
                <a:solidFill>
                  <a:srgbClr val="514743"/>
                </a:solidFill>
                <a:latin typeface="Times New Roman"/>
                <a:cs typeface="Times New Roman"/>
              </a:rPr>
              <a:t>trang</a:t>
            </a:r>
            <a:r>
              <a:rPr sz="1600" spc="-5" dirty="0">
                <a:solidFill>
                  <a:srgbClr val="514743"/>
                </a:solidFill>
                <a:latin typeface="Times New Roman"/>
                <a:cs typeface="Times New Roman"/>
              </a:rPr>
              <a:t> </a:t>
            </a:r>
            <a:r>
              <a:rPr lang="en-US" sz="1600" spc="-5" dirty="0">
                <a:solidFill>
                  <a:srgbClr val="514743"/>
                </a:solidFill>
                <a:latin typeface="Times New Roman"/>
                <a:cs typeface="Times New Roman"/>
              </a:rPr>
              <a:t>Admin</a:t>
            </a:r>
            <a:endParaRPr sz="1600" dirty="0">
              <a:latin typeface="Times New Roman"/>
              <a:cs typeface="Times New Roman"/>
            </a:endParaRPr>
          </a:p>
        </p:txBody>
      </p:sp>
      <p:sp>
        <p:nvSpPr>
          <p:cNvPr id="8" name="object 2">
            <a:extLst>
              <a:ext uri="{FF2B5EF4-FFF2-40B4-BE49-F238E27FC236}">
                <a16:creationId xmlns:a16="http://schemas.microsoft.com/office/drawing/2014/main" id="{BC662316-013B-C16E-5841-EFFD791D39C9}"/>
              </a:ext>
            </a:extLst>
          </p:cNvPr>
          <p:cNvSpPr txBox="1">
            <a:spLocks noGrp="1"/>
          </p:cNvSpPr>
          <p:nvPr>
            <p:ph type="title"/>
          </p:nvPr>
        </p:nvSpPr>
        <p:spPr>
          <a:xfrm>
            <a:off x="1092502" y="613663"/>
            <a:ext cx="496887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Một </a:t>
            </a:r>
            <a:r>
              <a:rPr b="0" dirty="0">
                <a:latin typeface="Times New Roman"/>
                <a:cs typeface="Times New Roman"/>
              </a:rPr>
              <a:t>số giao diện chương</a:t>
            </a:r>
            <a:r>
              <a:rPr b="0" spc="-75" dirty="0">
                <a:latin typeface="Times New Roman"/>
                <a:cs typeface="Times New Roman"/>
              </a:rPr>
              <a:t> </a:t>
            </a:r>
            <a:r>
              <a:rPr b="0" dirty="0">
                <a:latin typeface="Times New Roman"/>
                <a:cs typeface="Times New Roman"/>
              </a:rPr>
              <a:t>trình</a:t>
            </a:r>
          </a:p>
        </p:txBody>
      </p:sp>
      <p:pic>
        <p:nvPicPr>
          <p:cNvPr id="5" name="Picture 4">
            <a:extLst>
              <a:ext uri="{FF2B5EF4-FFF2-40B4-BE49-F238E27FC236}">
                <a16:creationId xmlns:a16="http://schemas.microsoft.com/office/drawing/2014/main" id="{0FA0B920-0C9C-7ED3-C73D-923A2D232454}"/>
              </a:ext>
            </a:extLst>
          </p:cNvPr>
          <p:cNvPicPr>
            <a:picLocks noChangeAspect="1"/>
          </p:cNvPicPr>
          <p:nvPr/>
        </p:nvPicPr>
        <p:blipFill>
          <a:blip r:embed="rId2"/>
          <a:stretch>
            <a:fillRect/>
          </a:stretch>
        </p:blipFill>
        <p:spPr>
          <a:xfrm>
            <a:off x="1092502" y="1371601"/>
            <a:ext cx="10032698" cy="4953000"/>
          </a:xfrm>
          <a:prstGeom prst="rect">
            <a:avLst/>
          </a:prstGeom>
        </p:spPr>
      </p:pic>
    </p:spTree>
    <p:extLst>
      <p:ext uri="{BB962C8B-B14F-4D97-AF65-F5344CB8AC3E}">
        <p14:creationId xmlns:p14="http://schemas.microsoft.com/office/powerpoint/2010/main" val="54081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1920875" cy="513715"/>
          </a:xfrm>
          <a:prstGeom prst="rect">
            <a:avLst/>
          </a:prstGeom>
        </p:spPr>
        <p:txBody>
          <a:bodyPr vert="horz" wrap="square" lIns="0" tIns="13335" rIns="0" bIns="0" rtlCol="0">
            <a:spAutoFit/>
          </a:bodyPr>
          <a:lstStyle/>
          <a:p>
            <a:pPr marL="12700">
              <a:lnSpc>
                <a:spcPct val="100000"/>
              </a:lnSpc>
              <a:spcBef>
                <a:spcPts val="105"/>
              </a:spcBef>
            </a:pPr>
            <a:r>
              <a:rPr b="0" spc="-204" dirty="0">
                <a:latin typeface="Times New Roman"/>
                <a:cs typeface="Times New Roman"/>
              </a:rPr>
              <a:t>V. </a:t>
            </a:r>
            <a:r>
              <a:rPr b="0" dirty="0">
                <a:latin typeface="Times New Roman"/>
                <a:cs typeface="Times New Roman"/>
              </a:rPr>
              <a:t>Tổng</a:t>
            </a:r>
            <a:r>
              <a:rPr b="0" spc="40" dirty="0">
                <a:latin typeface="Times New Roman"/>
                <a:cs typeface="Times New Roman"/>
              </a:rPr>
              <a:t> </a:t>
            </a:r>
            <a:r>
              <a:rPr b="0" spc="5" dirty="0">
                <a:latin typeface="Times New Roman"/>
                <a:cs typeface="Times New Roman"/>
              </a:rPr>
              <a:t>kết</a:t>
            </a:r>
          </a:p>
        </p:txBody>
      </p:sp>
      <p:sp>
        <p:nvSpPr>
          <p:cNvPr id="3" name="object 3"/>
          <p:cNvSpPr txBox="1">
            <a:spLocks noGrp="1"/>
          </p:cNvSpPr>
          <p:nvPr>
            <p:ph sz="half" idx="2"/>
          </p:nvPr>
        </p:nvSpPr>
        <p:spPr>
          <a:xfrm>
            <a:off x="1092502" y="1280771"/>
            <a:ext cx="5277485" cy="6288901"/>
          </a:xfrm>
          <a:prstGeom prst="rect">
            <a:avLst/>
          </a:prstGeom>
        </p:spPr>
        <p:txBody>
          <a:bodyPr vert="horz" wrap="square" lIns="0" tIns="134620" rIns="0" bIns="0" rtlCol="0">
            <a:spAutoFit/>
          </a:bodyPr>
          <a:lstStyle/>
          <a:p>
            <a:pPr marL="240665" indent="-228600">
              <a:lnSpc>
                <a:spcPct val="100000"/>
              </a:lnSpc>
              <a:spcBef>
                <a:spcPts val="1060"/>
              </a:spcBef>
              <a:buFont typeface="Wingdings"/>
              <a:buChar char=""/>
              <a:tabLst>
                <a:tab pos="241300" algn="l"/>
              </a:tabLst>
            </a:pPr>
            <a:r>
              <a:rPr spc="-5" dirty="0" err="1"/>
              <a:t>Những</a:t>
            </a:r>
            <a:r>
              <a:rPr spc="-5" dirty="0"/>
              <a:t> </a:t>
            </a:r>
            <a:r>
              <a:rPr lang="vi-VN" spc="-5" dirty="0"/>
              <a:t>kết quả</a:t>
            </a:r>
            <a:r>
              <a:rPr spc="-5" dirty="0"/>
              <a:t> </a:t>
            </a:r>
            <a:r>
              <a:rPr dirty="0"/>
              <a:t>đã đạt</a:t>
            </a:r>
            <a:r>
              <a:rPr spc="-45" dirty="0"/>
              <a:t> </a:t>
            </a:r>
            <a:r>
              <a:rPr spc="-5" dirty="0"/>
              <a:t>được:</a:t>
            </a:r>
          </a:p>
          <a:p>
            <a:pPr marL="469265" indent="-457200">
              <a:lnSpc>
                <a:spcPct val="100000"/>
              </a:lnSpc>
              <a:spcBef>
                <a:spcPts val="965"/>
              </a:spcBef>
              <a:buAutoNum type="arabicPeriod"/>
              <a:tabLst>
                <a:tab pos="469265" algn="l"/>
                <a:tab pos="469900" algn="l"/>
              </a:tabLst>
            </a:pPr>
            <a:r>
              <a:rPr lang="vi-VN" b="0" i="0" u="none" strike="noStrike" dirty="0">
                <a:solidFill>
                  <a:srgbClr val="000000"/>
                </a:solidFill>
                <a:effectLst/>
                <a:latin typeface="Times New Roman" panose="02020603050405020304" pitchFamily="18" charset="0"/>
              </a:rPr>
              <a:t>Nắm được các nhu cầu cơ bản của mọi người trong việc tìm kiếm và lựa chọn sản phẩm.</a:t>
            </a:r>
          </a:p>
          <a:p>
            <a:pPr marL="469265" indent="-457200">
              <a:lnSpc>
                <a:spcPts val="2280"/>
              </a:lnSpc>
              <a:spcBef>
                <a:spcPts val="930"/>
              </a:spcBef>
              <a:buAutoNum type="arabicPeriod"/>
              <a:tabLst>
                <a:tab pos="469265" algn="l"/>
                <a:tab pos="469900" algn="l"/>
              </a:tabLst>
            </a:pPr>
            <a:r>
              <a:rPr lang="vi-VN" b="0" i="0" u="none" strike="noStrike" dirty="0">
                <a:solidFill>
                  <a:srgbClr val="000000"/>
                </a:solidFill>
                <a:effectLst/>
                <a:latin typeface="Times New Roman" panose="02020603050405020304" pitchFamily="18" charset="0"/>
              </a:rPr>
              <a:t>Xây dựng được </a:t>
            </a:r>
            <a:r>
              <a:rPr lang="vi-VN" b="0" i="0" u="none" strike="noStrike" dirty="0" err="1">
                <a:solidFill>
                  <a:srgbClr val="000000"/>
                </a:solidFill>
                <a:effectLst/>
                <a:latin typeface="Times New Roman" panose="02020603050405020304" pitchFamily="18" charset="0"/>
              </a:rPr>
              <a:t>website</a:t>
            </a:r>
            <a:r>
              <a:rPr lang="vi-VN" b="0" i="0" u="none" strike="noStrike" dirty="0">
                <a:solidFill>
                  <a:srgbClr val="000000"/>
                </a:solidFill>
                <a:effectLst/>
                <a:latin typeface="Times New Roman" panose="02020603050405020304" pitchFamily="18" charset="0"/>
              </a:rPr>
              <a:t> có chức năng đăng tải, hiển thị và tìm kiếm thông tin sản phẩm, mua hàng qua </a:t>
            </a:r>
            <a:r>
              <a:rPr lang="vi-VN" b="0" i="0" u="none" strike="noStrike" dirty="0" err="1">
                <a:solidFill>
                  <a:srgbClr val="000000"/>
                </a:solidFill>
                <a:effectLst/>
                <a:latin typeface="Times New Roman" panose="02020603050405020304" pitchFamily="18" charset="0"/>
              </a:rPr>
              <a:t>website</a:t>
            </a:r>
            <a:r>
              <a:rPr lang="vi-VN" b="0" i="0" u="none" strike="noStrike" dirty="0">
                <a:solidFill>
                  <a:srgbClr val="000000"/>
                </a:solidFill>
                <a:effectLst/>
                <a:latin typeface="Times New Roman" panose="02020603050405020304" pitchFamily="18" charset="0"/>
              </a:rPr>
              <a:t>.</a:t>
            </a:r>
          </a:p>
          <a:p>
            <a:pPr marL="469265" indent="-457200">
              <a:lnSpc>
                <a:spcPts val="2280"/>
              </a:lnSpc>
              <a:spcBef>
                <a:spcPts val="930"/>
              </a:spcBef>
              <a:buAutoNum type="arabicPeriod"/>
              <a:tabLst>
                <a:tab pos="469265" algn="l"/>
                <a:tab pos="469900" algn="l"/>
              </a:tabLst>
            </a:pPr>
            <a:r>
              <a:rPr lang="vi-VN" b="0" i="0" u="none" strike="noStrike" dirty="0">
                <a:solidFill>
                  <a:srgbClr val="000000"/>
                </a:solidFill>
                <a:effectLst/>
                <a:latin typeface="Times New Roman" panose="02020603050405020304" pitchFamily="18" charset="0"/>
              </a:rPr>
              <a:t>Nắm được cách thức hoạt động của một </a:t>
            </a:r>
            <a:r>
              <a:rPr lang="vi-VN" b="0" i="0" u="none" strike="noStrike" dirty="0" err="1">
                <a:solidFill>
                  <a:srgbClr val="000000"/>
                </a:solidFill>
                <a:effectLst/>
                <a:latin typeface="Times New Roman" panose="02020603050405020304" pitchFamily="18" charset="0"/>
              </a:rPr>
              <a:t>website</a:t>
            </a:r>
            <a:r>
              <a:rPr lang="vi-VN" b="0" i="0" u="none" strike="noStrike" dirty="0">
                <a:solidFill>
                  <a:srgbClr val="000000"/>
                </a:solidFill>
                <a:effectLst/>
                <a:latin typeface="Times New Roman" panose="02020603050405020304" pitchFamily="18" charset="0"/>
              </a:rPr>
              <a:t> hoàn chỉnh.</a:t>
            </a:r>
          </a:p>
          <a:p>
            <a:pPr marL="469265" indent="-457200" algn="just" rtl="0">
              <a:lnSpc>
                <a:spcPts val="2280"/>
              </a:lnSpc>
              <a:spcBef>
                <a:spcPts val="930"/>
              </a:spcBef>
              <a:buFontTx/>
              <a:buAutoNum type="arabicPeriod"/>
              <a:tabLst>
                <a:tab pos="469265" algn="l"/>
                <a:tab pos="469900" algn="l"/>
              </a:tabLst>
            </a:pPr>
            <a:r>
              <a:rPr lang="vi-VN" b="0" i="0" u="none" strike="noStrike" dirty="0">
                <a:solidFill>
                  <a:srgbClr val="000000"/>
                </a:solidFill>
                <a:effectLst/>
                <a:latin typeface="Times New Roman" panose="02020603050405020304" pitchFamily="18" charset="0"/>
              </a:rPr>
              <a:t>Cài đặt được các chức năng tiêu biểu như:</a:t>
            </a:r>
          </a:p>
          <a:p>
            <a:pPr marL="457200" algn="just" rtl="0">
              <a:spcBef>
                <a:spcPts val="600"/>
              </a:spcBef>
              <a:spcAft>
                <a:spcPts val="600"/>
              </a:spcAft>
            </a:pPr>
            <a:r>
              <a:rPr lang="vi-VN" sz="1800" b="0" i="0" u="none" strike="noStrike" dirty="0">
                <a:solidFill>
                  <a:srgbClr val="000000"/>
                </a:solidFill>
                <a:effectLst/>
                <a:latin typeface="Times New Roman" panose="02020603050405020304" pitchFamily="18" charset="0"/>
              </a:rPr>
              <a:t>- Thanh toán </a:t>
            </a:r>
            <a:r>
              <a:rPr lang="vi-VN" sz="1800" b="0" i="0" u="none" strike="noStrike" dirty="0" err="1">
                <a:solidFill>
                  <a:srgbClr val="000000"/>
                </a:solidFill>
                <a:effectLst/>
                <a:latin typeface="Times New Roman" panose="02020603050405020304" pitchFamily="18" charset="0"/>
              </a:rPr>
              <a:t>online</a:t>
            </a:r>
            <a:endParaRPr lang="vi-VN" b="0" dirty="0">
              <a:effectLst/>
            </a:endParaRPr>
          </a:p>
          <a:p>
            <a:pPr marL="457200" algn="just" rtl="0">
              <a:spcBef>
                <a:spcPts val="600"/>
              </a:spcBef>
              <a:spcAft>
                <a:spcPts val="600"/>
              </a:spcAft>
            </a:pPr>
            <a:r>
              <a:rPr lang="vi-VN" sz="1800" b="0" i="0" u="none" strike="noStrike" dirty="0">
                <a:solidFill>
                  <a:srgbClr val="000000"/>
                </a:solidFill>
                <a:effectLst/>
                <a:latin typeface="Times New Roman" panose="02020603050405020304" pitchFamily="18" charset="0"/>
              </a:rPr>
              <a:t>- Bộ lọc tìm kiếm</a:t>
            </a:r>
            <a:endParaRPr lang="vi-VN" b="0" dirty="0">
              <a:effectLst/>
            </a:endParaRPr>
          </a:p>
          <a:p>
            <a:pPr marL="457200" algn="just" rtl="0">
              <a:spcBef>
                <a:spcPts val="600"/>
              </a:spcBef>
              <a:spcAft>
                <a:spcPts val="600"/>
              </a:spcAft>
            </a:pPr>
            <a:r>
              <a:rPr lang="vi-VN" sz="1800" b="0" i="0" u="none" strike="noStrike" dirty="0">
                <a:solidFill>
                  <a:srgbClr val="000000"/>
                </a:solidFill>
                <a:effectLst/>
                <a:latin typeface="Times New Roman" panose="02020603050405020304" pitchFamily="18" charset="0"/>
              </a:rPr>
              <a:t>- Xác thực người dùng bằng JWT</a:t>
            </a:r>
            <a:endParaRPr lang="vi-VN" b="0" dirty="0">
              <a:effectLst/>
            </a:endParaRPr>
          </a:p>
          <a:p>
            <a:pPr marL="457200" algn="just" rtl="0">
              <a:spcBef>
                <a:spcPts val="600"/>
              </a:spcBef>
              <a:spcAft>
                <a:spcPts val="600"/>
              </a:spcAft>
            </a:pPr>
            <a:r>
              <a:rPr lang="vi-VN" sz="1800" b="0" i="0" u="none" strike="noStrike" dirty="0">
                <a:solidFill>
                  <a:srgbClr val="000000"/>
                </a:solidFill>
                <a:effectLst/>
                <a:latin typeface="Times New Roman" panose="02020603050405020304" pitchFamily="18" charset="0"/>
              </a:rPr>
              <a:t>- Phân quyền người dùng</a:t>
            </a:r>
            <a:endParaRPr lang="vi-VN" b="0" dirty="0">
              <a:effectLst/>
            </a:endParaRPr>
          </a:p>
          <a:p>
            <a:br>
              <a:rPr lang="vi-VN" dirty="0"/>
            </a:br>
            <a:endParaRPr lang="vi-VN" b="0" i="0" u="none" strike="noStrike" dirty="0">
              <a:solidFill>
                <a:srgbClr val="000000"/>
              </a:solidFill>
              <a:effectLst/>
              <a:latin typeface="Times New Roman" panose="02020603050405020304" pitchFamily="18" charset="0"/>
            </a:endParaRPr>
          </a:p>
          <a:p>
            <a:br>
              <a:rPr lang="vi-VN" dirty="0"/>
            </a:br>
            <a:endParaRPr lang="vi-VN" b="0" i="0" u="none" strike="noStrike" dirty="0">
              <a:solidFill>
                <a:srgbClr val="000000"/>
              </a:solidFill>
              <a:effectLst/>
              <a:latin typeface="Times New Roman" panose="02020603050405020304" pitchFamily="18" charset="0"/>
            </a:endParaRPr>
          </a:p>
        </p:txBody>
      </p:sp>
      <p:sp>
        <p:nvSpPr>
          <p:cNvPr id="4" name="object 4"/>
          <p:cNvSpPr txBox="1"/>
          <p:nvPr/>
        </p:nvSpPr>
        <p:spPr>
          <a:xfrm>
            <a:off x="6569726" y="1402466"/>
            <a:ext cx="4491990" cy="2693686"/>
          </a:xfrm>
          <a:prstGeom prst="rect">
            <a:avLst/>
          </a:prstGeom>
        </p:spPr>
        <p:txBody>
          <a:bodyPr vert="horz" wrap="square" lIns="0" tIns="13335" rIns="0" bIns="0" rtlCol="0">
            <a:spAutoFit/>
          </a:bodyPr>
          <a:lstStyle/>
          <a:p>
            <a:pPr marL="241300" indent="-228600">
              <a:lnSpc>
                <a:spcPct val="100000"/>
              </a:lnSpc>
              <a:spcBef>
                <a:spcPts val="105"/>
              </a:spcBef>
              <a:buFont typeface="Wingdings"/>
              <a:buChar char=""/>
              <a:tabLst>
                <a:tab pos="241300" algn="l"/>
              </a:tabLst>
            </a:pPr>
            <a:r>
              <a:rPr sz="2000" b="1" spc="-5" dirty="0">
                <a:solidFill>
                  <a:srgbClr val="514743"/>
                </a:solidFill>
                <a:latin typeface="Times New Roman"/>
                <a:cs typeface="Times New Roman"/>
              </a:rPr>
              <a:t>Hướng </a:t>
            </a:r>
            <a:r>
              <a:rPr sz="2000" b="1" dirty="0">
                <a:solidFill>
                  <a:srgbClr val="514743"/>
                </a:solidFill>
                <a:latin typeface="Times New Roman"/>
                <a:cs typeface="Times New Roman"/>
              </a:rPr>
              <a:t>phát triển </a:t>
            </a:r>
            <a:r>
              <a:rPr sz="2000" b="1" dirty="0" err="1">
                <a:solidFill>
                  <a:srgbClr val="514743"/>
                </a:solidFill>
                <a:latin typeface="Times New Roman"/>
                <a:cs typeface="Times New Roman"/>
              </a:rPr>
              <a:t>của</a:t>
            </a:r>
            <a:r>
              <a:rPr sz="2000" b="1" spc="-105" dirty="0">
                <a:solidFill>
                  <a:srgbClr val="514743"/>
                </a:solidFill>
                <a:latin typeface="Times New Roman"/>
                <a:cs typeface="Times New Roman"/>
              </a:rPr>
              <a:t> </a:t>
            </a:r>
            <a:r>
              <a:rPr sz="2000" b="1" spc="-15" dirty="0">
                <a:solidFill>
                  <a:srgbClr val="514743"/>
                </a:solidFill>
                <a:latin typeface="Times New Roman"/>
                <a:cs typeface="Times New Roman"/>
              </a:rPr>
              <a:t>Website</a:t>
            </a:r>
            <a:endParaRPr lang="vi-VN" sz="2000" dirty="0">
              <a:latin typeface="Times New Roman"/>
              <a:cs typeface="Times New Roman"/>
            </a:endParaRPr>
          </a:p>
          <a:p>
            <a:pPr marL="469900" marR="266065" indent="-457200">
              <a:lnSpc>
                <a:spcPts val="2160"/>
              </a:lnSpc>
              <a:spcBef>
                <a:spcPts val="1835"/>
              </a:spcBef>
              <a:buAutoNum type="arabicPeriod"/>
              <a:tabLst>
                <a:tab pos="469265" algn="l"/>
                <a:tab pos="469900" algn="l"/>
              </a:tabLst>
            </a:pPr>
            <a:r>
              <a:rPr lang="vi-VN" sz="2000" dirty="0">
                <a:solidFill>
                  <a:srgbClr val="514743"/>
                </a:solidFill>
                <a:latin typeface="Times New Roman"/>
                <a:cs typeface="Times New Roman"/>
              </a:rPr>
              <a:t>Liên kết tài khoản </a:t>
            </a:r>
            <a:r>
              <a:rPr lang="vi-VN" sz="2000" dirty="0" err="1">
                <a:solidFill>
                  <a:srgbClr val="514743"/>
                </a:solidFill>
                <a:latin typeface="Times New Roman"/>
                <a:cs typeface="Times New Roman"/>
              </a:rPr>
              <a:t>google</a:t>
            </a:r>
            <a:r>
              <a:rPr lang="vi-VN" sz="2000" dirty="0">
                <a:solidFill>
                  <a:srgbClr val="514743"/>
                </a:solidFill>
                <a:latin typeface="Times New Roman"/>
                <a:cs typeface="Times New Roman"/>
              </a:rPr>
              <a:t>, </a:t>
            </a:r>
            <a:r>
              <a:rPr lang="vi-VN" sz="2000" dirty="0" err="1">
                <a:solidFill>
                  <a:srgbClr val="514743"/>
                </a:solidFill>
                <a:latin typeface="Times New Roman"/>
                <a:cs typeface="Times New Roman"/>
              </a:rPr>
              <a:t>Facebook</a:t>
            </a:r>
            <a:r>
              <a:rPr lang="vi-VN" sz="2000" dirty="0">
                <a:solidFill>
                  <a:srgbClr val="514743"/>
                </a:solidFill>
                <a:latin typeface="Times New Roman"/>
                <a:cs typeface="Times New Roman"/>
              </a:rPr>
              <a:t>.</a:t>
            </a:r>
            <a:endParaRPr lang="vi-VN" sz="2000" dirty="0">
              <a:latin typeface="Times New Roman"/>
              <a:cs typeface="Times New Roman"/>
            </a:endParaRPr>
          </a:p>
          <a:p>
            <a:pPr marL="469900" indent="-457200">
              <a:lnSpc>
                <a:spcPts val="2280"/>
              </a:lnSpc>
              <a:spcBef>
                <a:spcPts val="1525"/>
              </a:spcBef>
              <a:buAutoNum type="arabicPeriod"/>
              <a:tabLst>
                <a:tab pos="469265" algn="l"/>
                <a:tab pos="469900" algn="l"/>
              </a:tabLst>
            </a:pPr>
            <a:r>
              <a:rPr lang="vi-VN" sz="2000" dirty="0">
                <a:solidFill>
                  <a:srgbClr val="514743"/>
                </a:solidFill>
                <a:latin typeface="Times New Roman"/>
                <a:cs typeface="Times New Roman"/>
              </a:rPr>
              <a:t>Hỗ trợ thanh toán thêm </a:t>
            </a:r>
            <a:r>
              <a:rPr lang="vi-VN" sz="2000" spc="-5" dirty="0">
                <a:solidFill>
                  <a:srgbClr val="514743"/>
                </a:solidFill>
                <a:latin typeface="Times New Roman"/>
                <a:cs typeface="Times New Roman"/>
              </a:rPr>
              <a:t>các</a:t>
            </a:r>
            <a:r>
              <a:rPr lang="vi-VN" sz="2000" spc="-85" dirty="0">
                <a:solidFill>
                  <a:srgbClr val="514743"/>
                </a:solidFill>
                <a:latin typeface="Times New Roman"/>
                <a:cs typeface="Times New Roman"/>
              </a:rPr>
              <a:t> </a:t>
            </a:r>
            <a:r>
              <a:rPr lang="vi-VN" sz="2000" dirty="0">
                <a:solidFill>
                  <a:srgbClr val="514743"/>
                </a:solidFill>
                <a:latin typeface="Times New Roman"/>
                <a:cs typeface="Times New Roman"/>
              </a:rPr>
              <a:t>phương</a:t>
            </a:r>
            <a:endParaRPr lang="vi-VN" sz="2000" dirty="0">
              <a:latin typeface="Times New Roman"/>
              <a:cs typeface="Times New Roman"/>
            </a:endParaRPr>
          </a:p>
          <a:p>
            <a:pPr marL="469900">
              <a:lnSpc>
                <a:spcPts val="2280"/>
              </a:lnSpc>
            </a:pPr>
            <a:r>
              <a:rPr lang="vi-VN" sz="2000" dirty="0">
                <a:solidFill>
                  <a:srgbClr val="514743"/>
                </a:solidFill>
                <a:latin typeface="Times New Roman"/>
                <a:cs typeface="Times New Roman"/>
              </a:rPr>
              <a:t>thức</a:t>
            </a:r>
            <a:r>
              <a:rPr lang="vi-VN" sz="2000" spc="-25" dirty="0">
                <a:solidFill>
                  <a:srgbClr val="514743"/>
                </a:solidFill>
                <a:latin typeface="Times New Roman"/>
                <a:cs typeface="Times New Roman"/>
              </a:rPr>
              <a:t> </a:t>
            </a:r>
            <a:r>
              <a:rPr lang="vi-VN" sz="2000" spc="-10" dirty="0">
                <a:solidFill>
                  <a:srgbClr val="514743"/>
                </a:solidFill>
                <a:latin typeface="Times New Roman"/>
                <a:cs typeface="Times New Roman"/>
              </a:rPr>
              <a:t>mới.</a:t>
            </a:r>
            <a:endParaRPr lang="vi-VN" sz="2000" dirty="0">
              <a:latin typeface="Times New Roman"/>
              <a:cs typeface="Times New Roman"/>
            </a:endParaRPr>
          </a:p>
          <a:p>
            <a:pPr marL="469900" indent="-457200">
              <a:lnSpc>
                <a:spcPts val="2280"/>
              </a:lnSpc>
              <a:spcBef>
                <a:spcPts val="1560"/>
              </a:spcBef>
              <a:buAutoNum type="arabicPeriod" startAt="3"/>
              <a:tabLst>
                <a:tab pos="469265" algn="l"/>
                <a:tab pos="469900" algn="l"/>
              </a:tabLst>
            </a:pPr>
            <a:r>
              <a:rPr lang="en-US" sz="2000" b="0" i="0" u="none" strike="noStrike" dirty="0" err="1">
                <a:solidFill>
                  <a:srgbClr val="000000"/>
                </a:solidFill>
                <a:effectLst/>
                <a:latin typeface="Times New Roman" panose="02020603050405020304" pitchFamily="18" charset="0"/>
              </a:rPr>
              <a:t>Sử</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dụng</a:t>
            </a:r>
            <a:r>
              <a:rPr lang="en-US" sz="2000" b="0" i="0" u="none" strike="noStrike" dirty="0">
                <a:solidFill>
                  <a:srgbClr val="000000"/>
                </a:solidFill>
                <a:effectLst/>
                <a:latin typeface="Times New Roman" panose="02020603050405020304" pitchFamily="18" charset="0"/>
              </a:rPr>
              <a:t> </a:t>
            </a:r>
            <a:r>
              <a:rPr lang="vi-VN" sz="2000" b="0" i="0" u="none" strike="noStrike" dirty="0">
                <a:solidFill>
                  <a:srgbClr val="000000"/>
                </a:solidFill>
                <a:effectLst/>
                <a:latin typeface="Times New Roman" panose="02020603050405020304" pitchFamily="18" charset="0"/>
              </a:rPr>
              <a:t>API</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của</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giao</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hàng</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nhanh</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tích</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hợp</a:t>
            </a:r>
            <a:r>
              <a:rPr lang="en-US" sz="2000" b="0" i="0" u="none" strike="noStrike" dirty="0">
                <a:solidFill>
                  <a:srgbClr val="000000"/>
                </a:solidFill>
                <a:effectLst/>
                <a:latin typeface="Times New Roman" panose="02020603050405020304" pitchFamily="18" charset="0"/>
              </a:rPr>
              <a:t> </a:t>
            </a:r>
            <a:r>
              <a:rPr lang="en-US" sz="2000" b="0" i="0" u="none" strike="noStrike" dirty="0" err="1">
                <a:solidFill>
                  <a:srgbClr val="000000"/>
                </a:solidFill>
                <a:effectLst/>
                <a:latin typeface="Times New Roman" panose="02020603050405020304" pitchFamily="18" charset="0"/>
              </a:rPr>
              <a:t>với</a:t>
            </a:r>
            <a:r>
              <a:rPr lang="en-US" sz="2000" b="0" i="0" u="none" strike="noStrike" dirty="0">
                <a:solidFill>
                  <a:srgbClr val="000000"/>
                </a:solidFill>
                <a:effectLst/>
                <a:latin typeface="Times New Roman" panose="02020603050405020304" pitchFamily="18" charset="0"/>
              </a:rPr>
              <a:t> </a:t>
            </a:r>
            <a:r>
              <a:rPr lang="vi-VN" sz="2000" b="0" i="0" u="none" strike="noStrike" dirty="0" err="1">
                <a:solidFill>
                  <a:srgbClr val="000000"/>
                </a:solidFill>
                <a:effectLst/>
                <a:latin typeface="Times New Roman" panose="02020603050405020304" pitchFamily="18" charset="0"/>
              </a:rPr>
              <a:t>website</a:t>
            </a:r>
            <a:r>
              <a:rPr lang="vi-VN" sz="2000" b="0" i="0" u="none" strike="noStrike" dirty="0">
                <a:solidFill>
                  <a:srgbClr val="000000"/>
                </a:solidFill>
                <a:effectLst/>
                <a:latin typeface="Times New Roman" panose="02020603050405020304" pitchFamily="18" charset="0"/>
              </a:rPr>
              <a:t>.</a:t>
            </a:r>
            <a:endParaRPr lang="en-US" sz="2000" dirty="0">
              <a:latin typeface="Times New Roman"/>
              <a:cs typeface="Times New Roman"/>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068" y="685800"/>
            <a:ext cx="12192000" cy="4697095"/>
          </a:xfrm>
          <a:custGeom>
            <a:avLst/>
            <a:gdLst/>
            <a:ahLst/>
            <a:cxnLst/>
            <a:rect l="l" t="t" r="r" b="b"/>
            <a:pathLst>
              <a:path w="12192000" h="4697095">
                <a:moveTo>
                  <a:pt x="0" y="4696966"/>
                </a:moveTo>
                <a:lnTo>
                  <a:pt x="12192000" y="4696966"/>
                </a:lnTo>
                <a:lnTo>
                  <a:pt x="12192000" y="0"/>
                </a:lnTo>
                <a:lnTo>
                  <a:pt x="0" y="0"/>
                </a:lnTo>
                <a:lnTo>
                  <a:pt x="0" y="4696966"/>
                </a:lnTo>
                <a:close/>
              </a:path>
            </a:pathLst>
          </a:custGeom>
          <a:solidFill>
            <a:srgbClr val="FFFFF3"/>
          </a:solidFill>
        </p:spPr>
        <p:txBody>
          <a:bodyPr wrap="square" lIns="0" tIns="0" rIns="0" bIns="0" rtlCol="0"/>
          <a:lstStyle/>
          <a:p>
            <a:endParaRPr/>
          </a:p>
        </p:txBody>
      </p:sp>
      <p:sp>
        <p:nvSpPr>
          <p:cNvPr id="3" name="object 3"/>
          <p:cNvSpPr/>
          <p:nvPr/>
        </p:nvSpPr>
        <p:spPr>
          <a:xfrm>
            <a:off x="0" y="5777482"/>
            <a:ext cx="12192000" cy="1080770"/>
          </a:xfrm>
          <a:custGeom>
            <a:avLst/>
            <a:gdLst/>
            <a:ahLst/>
            <a:cxnLst/>
            <a:rect l="l" t="t" r="r" b="b"/>
            <a:pathLst>
              <a:path w="12192000" h="1080770">
                <a:moveTo>
                  <a:pt x="12192000" y="0"/>
                </a:moveTo>
                <a:lnTo>
                  <a:pt x="0" y="0"/>
                </a:lnTo>
                <a:lnTo>
                  <a:pt x="0" y="1080517"/>
                </a:lnTo>
                <a:lnTo>
                  <a:pt x="12192000" y="1080517"/>
                </a:lnTo>
                <a:lnTo>
                  <a:pt x="12192000" y="0"/>
                </a:lnTo>
                <a:close/>
              </a:path>
            </a:pathLst>
          </a:custGeom>
          <a:solidFill>
            <a:srgbClr val="514743"/>
          </a:solidFill>
        </p:spPr>
        <p:txBody>
          <a:bodyPr wrap="square" lIns="0" tIns="0" rIns="0" bIns="0" rtlCol="0"/>
          <a:lstStyle/>
          <a:p>
            <a:endParaRPr/>
          </a:p>
        </p:txBody>
      </p:sp>
      <p:grpSp>
        <p:nvGrpSpPr>
          <p:cNvPr id="4" name="object 4"/>
          <p:cNvGrpSpPr/>
          <p:nvPr/>
        </p:nvGrpSpPr>
        <p:grpSpPr>
          <a:xfrm>
            <a:off x="0" y="0"/>
            <a:ext cx="12192000" cy="2292350"/>
            <a:chOff x="0" y="0"/>
            <a:chExt cx="12192000" cy="2292350"/>
          </a:xfrm>
        </p:grpSpPr>
        <p:sp>
          <p:nvSpPr>
            <p:cNvPr id="5" name="object 5"/>
            <p:cNvSpPr/>
            <p:nvPr/>
          </p:nvSpPr>
          <p:spPr>
            <a:xfrm>
              <a:off x="0" y="0"/>
              <a:ext cx="12192000" cy="1080770"/>
            </a:xfrm>
            <a:custGeom>
              <a:avLst/>
              <a:gdLst/>
              <a:ahLst/>
              <a:cxnLst/>
              <a:rect l="l" t="t" r="r" b="b"/>
              <a:pathLst>
                <a:path w="12192000" h="1080770">
                  <a:moveTo>
                    <a:pt x="12192000" y="0"/>
                  </a:moveTo>
                  <a:lnTo>
                    <a:pt x="0" y="0"/>
                  </a:lnTo>
                  <a:lnTo>
                    <a:pt x="0" y="1080517"/>
                  </a:lnTo>
                  <a:lnTo>
                    <a:pt x="12192000" y="1080517"/>
                  </a:lnTo>
                  <a:lnTo>
                    <a:pt x="12192000" y="0"/>
                  </a:lnTo>
                  <a:close/>
                </a:path>
              </a:pathLst>
            </a:custGeom>
            <a:solidFill>
              <a:srgbClr val="514743"/>
            </a:solidFill>
          </p:spPr>
          <p:txBody>
            <a:bodyPr wrap="square" lIns="0" tIns="0" rIns="0" bIns="0" rtlCol="0"/>
            <a:lstStyle/>
            <a:p>
              <a:endParaRPr/>
            </a:p>
          </p:txBody>
        </p:sp>
        <p:sp>
          <p:nvSpPr>
            <p:cNvPr id="6" name="object 6"/>
            <p:cNvSpPr/>
            <p:nvPr/>
          </p:nvSpPr>
          <p:spPr>
            <a:xfrm>
              <a:off x="1324355" y="0"/>
              <a:ext cx="1748028" cy="2292096"/>
            </a:xfrm>
            <a:prstGeom prst="rect">
              <a:avLst/>
            </a:prstGeom>
            <a:blipFill>
              <a:blip r:embed="rId2"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3886200" y="2057400"/>
            <a:ext cx="4142741" cy="3060453"/>
          </a:xfrm>
          <a:prstGeom prst="rect">
            <a:avLst/>
          </a:prstGeom>
        </p:spPr>
        <p:txBody>
          <a:bodyPr vert="horz" wrap="square" lIns="0" tIns="13335" rIns="0" bIns="0" rtlCol="0">
            <a:spAutoFit/>
          </a:bodyPr>
          <a:lstStyle/>
          <a:p>
            <a:pPr marL="12700" algn="ctr">
              <a:lnSpc>
                <a:spcPct val="100000"/>
              </a:lnSpc>
              <a:spcBef>
                <a:spcPts val="105"/>
              </a:spcBef>
            </a:pPr>
            <a:r>
              <a:rPr lang="vi-VN" sz="6600" dirty="0"/>
              <a:t>THANK YOU WATCH</a:t>
            </a:r>
            <a:endParaRPr sz="6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362203"/>
            <a:ext cx="3803015" cy="756920"/>
          </a:xfrm>
          <a:prstGeom prst="rect">
            <a:avLst/>
          </a:prstGeom>
        </p:spPr>
        <p:txBody>
          <a:bodyPr vert="horz" wrap="square" lIns="0" tIns="12700" rIns="0" bIns="0" rtlCol="0">
            <a:spAutoFit/>
          </a:bodyPr>
          <a:lstStyle/>
          <a:p>
            <a:pPr marL="12700">
              <a:lnSpc>
                <a:spcPct val="100000"/>
              </a:lnSpc>
              <a:spcBef>
                <a:spcPts val="100"/>
              </a:spcBef>
              <a:tabLst>
                <a:tab pos="3213100" algn="l"/>
              </a:tabLst>
            </a:pPr>
            <a:r>
              <a:rPr sz="4800" b="0" spc="-5" dirty="0">
                <a:latin typeface="Times New Roman"/>
                <a:cs typeface="Times New Roman"/>
              </a:rPr>
              <a:t>Nộ</a:t>
            </a:r>
            <a:r>
              <a:rPr sz="4800" b="0" dirty="0">
                <a:latin typeface="Times New Roman"/>
                <a:cs typeface="Times New Roman"/>
              </a:rPr>
              <a:t>i dung đồ	án</a:t>
            </a:r>
            <a:endParaRPr sz="4800" dirty="0">
              <a:latin typeface="Times New Roman"/>
              <a:cs typeface="Times New Roman"/>
            </a:endParaRPr>
          </a:p>
        </p:txBody>
      </p:sp>
      <p:sp>
        <p:nvSpPr>
          <p:cNvPr id="3" name="object 3"/>
          <p:cNvSpPr txBox="1"/>
          <p:nvPr/>
        </p:nvSpPr>
        <p:spPr>
          <a:xfrm>
            <a:off x="1092503" y="1391004"/>
            <a:ext cx="8594725" cy="3364865"/>
          </a:xfrm>
          <a:prstGeom prst="rect">
            <a:avLst/>
          </a:prstGeom>
        </p:spPr>
        <p:txBody>
          <a:bodyPr vert="horz" wrap="square" lIns="0" tIns="193040" rIns="0" bIns="0" rtlCol="0">
            <a:spAutoFit/>
          </a:bodyPr>
          <a:lstStyle/>
          <a:p>
            <a:pPr marL="527685" indent="-515620">
              <a:lnSpc>
                <a:spcPct val="100000"/>
              </a:lnSpc>
              <a:spcBef>
                <a:spcPts val="1520"/>
              </a:spcBef>
              <a:buAutoNum type="arabicPeriod"/>
              <a:tabLst>
                <a:tab pos="527685" algn="l"/>
                <a:tab pos="528320" algn="l"/>
              </a:tabLst>
            </a:pPr>
            <a:r>
              <a:rPr sz="3200" dirty="0">
                <a:solidFill>
                  <a:srgbClr val="514743"/>
                </a:solidFill>
                <a:latin typeface="Times New Roman"/>
                <a:cs typeface="Times New Roman"/>
              </a:rPr>
              <a:t>Lý do chọn đề tài, mục đích và yêu cầu của đồ</a:t>
            </a:r>
            <a:r>
              <a:rPr sz="3200" spc="-155" dirty="0">
                <a:solidFill>
                  <a:srgbClr val="514743"/>
                </a:solidFill>
                <a:latin typeface="Times New Roman"/>
                <a:cs typeface="Times New Roman"/>
              </a:rPr>
              <a:t> </a:t>
            </a:r>
            <a:r>
              <a:rPr sz="3200" dirty="0">
                <a:solidFill>
                  <a:srgbClr val="514743"/>
                </a:solidFill>
                <a:latin typeface="Times New Roman"/>
                <a:cs typeface="Times New Roman"/>
              </a:rPr>
              <a:t>án</a:t>
            </a:r>
            <a:endParaRPr sz="3200" dirty="0">
              <a:latin typeface="Times New Roman"/>
              <a:cs typeface="Times New Roman"/>
            </a:endParaRPr>
          </a:p>
          <a:p>
            <a:pPr marL="527685" indent="-515620">
              <a:lnSpc>
                <a:spcPct val="100000"/>
              </a:lnSpc>
              <a:spcBef>
                <a:spcPts val="1420"/>
              </a:spcBef>
              <a:buAutoNum type="arabicPeriod"/>
              <a:tabLst>
                <a:tab pos="527685" algn="l"/>
                <a:tab pos="528320" algn="l"/>
              </a:tabLst>
            </a:pPr>
            <a:r>
              <a:rPr sz="3200" dirty="0">
                <a:solidFill>
                  <a:srgbClr val="514743"/>
                </a:solidFill>
                <a:latin typeface="Times New Roman"/>
                <a:cs typeface="Times New Roman"/>
              </a:rPr>
              <a:t>Phân tích và thiết kế hệ</a:t>
            </a:r>
            <a:r>
              <a:rPr sz="3200" spc="-45" dirty="0">
                <a:solidFill>
                  <a:srgbClr val="514743"/>
                </a:solidFill>
                <a:latin typeface="Times New Roman"/>
                <a:cs typeface="Times New Roman"/>
              </a:rPr>
              <a:t> </a:t>
            </a:r>
            <a:r>
              <a:rPr sz="3200" dirty="0">
                <a:solidFill>
                  <a:srgbClr val="514743"/>
                </a:solidFill>
                <a:latin typeface="Times New Roman"/>
                <a:cs typeface="Times New Roman"/>
              </a:rPr>
              <a:t>thống</a:t>
            </a:r>
            <a:endParaRPr sz="3200" dirty="0">
              <a:latin typeface="Times New Roman"/>
              <a:cs typeface="Times New Roman"/>
            </a:endParaRPr>
          </a:p>
          <a:p>
            <a:pPr marL="527685" indent="-515620">
              <a:lnSpc>
                <a:spcPct val="100000"/>
              </a:lnSpc>
              <a:spcBef>
                <a:spcPts val="1415"/>
              </a:spcBef>
              <a:buAutoNum type="arabicPeriod"/>
              <a:tabLst>
                <a:tab pos="527685" algn="l"/>
                <a:tab pos="528320" algn="l"/>
              </a:tabLst>
            </a:pPr>
            <a:r>
              <a:rPr sz="3200" dirty="0">
                <a:solidFill>
                  <a:srgbClr val="514743"/>
                </a:solidFill>
                <a:latin typeface="Times New Roman"/>
                <a:cs typeface="Times New Roman"/>
              </a:rPr>
              <a:t>Công cụ thực</a:t>
            </a:r>
            <a:r>
              <a:rPr sz="3200" spc="-30" dirty="0">
                <a:solidFill>
                  <a:srgbClr val="514743"/>
                </a:solidFill>
                <a:latin typeface="Times New Roman"/>
                <a:cs typeface="Times New Roman"/>
              </a:rPr>
              <a:t> </a:t>
            </a:r>
            <a:r>
              <a:rPr sz="3200" dirty="0">
                <a:solidFill>
                  <a:srgbClr val="514743"/>
                </a:solidFill>
                <a:latin typeface="Times New Roman"/>
                <a:cs typeface="Times New Roman"/>
              </a:rPr>
              <a:t>hiện</a:t>
            </a:r>
            <a:endParaRPr sz="3200" dirty="0">
              <a:latin typeface="Times New Roman"/>
              <a:cs typeface="Times New Roman"/>
            </a:endParaRPr>
          </a:p>
          <a:p>
            <a:pPr marL="527685" indent="-515620">
              <a:lnSpc>
                <a:spcPct val="100000"/>
              </a:lnSpc>
              <a:spcBef>
                <a:spcPts val="1420"/>
              </a:spcBef>
              <a:buAutoNum type="arabicPeriod"/>
              <a:tabLst>
                <a:tab pos="527685" algn="l"/>
                <a:tab pos="528320" algn="l"/>
              </a:tabLst>
            </a:pPr>
            <a:r>
              <a:rPr sz="3200" spc="-5" dirty="0">
                <a:solidFill>
                  <a:srgbClr val="514743"/>
                </a:solidFill>
                <a:latin typeface="Times New Roman"/>
                <a:cs typeface="Times New Roman"/>
              </a:rPr>
              <a:t>Kết </a:t>
            </a:r>
            <a:r>
              <a:rPr sz="3200" spc="5" dirty="0">
                <a:solidFill>
                  <a:srgbClr val="514743"/>
                </a:solidFill>
                <a:latin typeface="Times New Roman"/>
                <a:cs typeface="Times New Roman"/>
              </a:rPr>
              <a:t>quả </a:t>
            </a:r>
            <a:r>
              <a:rPr sz="3200" dirty="0">
                <a:solidFill>
                  <a:srgbClr val="514743"/>
                </a:solidFill>
                <a:latin typeface="Times New Roman"/>
                <a:cs typeface="Times New Roman"/>
              </a:rPr>
              <a:t>chương</a:t>
            </a:r>
            <a:r>
              <a:rPr sz="3200" spc="-50" dirty="0">
                <a:solidFill>
                  <a:srgbClr val="514743"/>
                </a:solidFill>
                <a:latin typeface="Times New Roman"/>
                <a:cs typeface="Times New Roman"/>
              </a:rPr>
              <a:t> </a:t>
            </a:r>
            <a:r>
              <a:rPr sz="3200" dirty="0">
                <a:solidFill>
                  <a:srgbClr val="514743"/>
                </a:solidFill>
                <a:latin typeface="Times New Roman"/>
                <a:cs typeface="Times New Roman"/>
              </a:rPr>
              <a:t>trình</a:t>
            </a:r>
            <a:endParaRPr sz="3200" dirty="0">
              <a:latin typeface="Times New Roman"/>
              <a:cs typeface="Times New Roman"/>
            </a:endParaRPr>
          </a:p>
          <a:p>
            <a:pPr marL="527685" indent="-515620">
              <a:lnSpc>
                <a:spcPct val="100000"/>
              </a:lnSpc>
              <a:spcBef>
                <a:spcPts val="1415"/>
              </a:spcBef>
              <a:buAutoNum type="arabicPeriod"/>
              <a:tabLst>
                <a:tab pos="527685" algn="l"/>
                <a:tab pos="528320" algn="l"/>
              </a:tabLst>
            </a:pPr>
            <a:r>
              <a:rPr sz="3200" dirty="0">
                <a:solidFill>
                  <a:srgbClr val="514743"/>
                </a:solidFill>
                <a:latin typeface="Times New Roman"/>
                <a:cs typeface="Times New Roman"/>
              </a:rPr>
              <a:t>Tổng</a:t>
            </a:r>
            <a:r>
              <a:rPr sz="3200" spc="-30" dirty="0">
                <a:solidFill>
                  <a:srgbClr val="514743"/>
                </a:solidFill>
                <a:latin typeface="Times New Roman"/>
                <a:cs typeface="Times New Roman"/>
              </a:rPr>
              <a:t> </a:t>
            </a:r>
            <a:r>
              <a:rPr sz="3200" spc="5" dirty="0">
                <a:solidFill>
                  <a:srgbClr val="514743"/>
                </a:solidFill>
                <a:latin typeface="Times New Roman"/>
                <a:cs typeface="Times New Roman"/>
              </a:rPr>
              <a:t>kết</a:t>
            </a:r>
            <a:endParaRPr sz="3200" dirty="0">
              <a:latin typeface="Times New Roman"/>
              <a:cs typeface="Times New Roman"/>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6757670" cy="51371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I. Lý do </a:t>
            </a:r>
            <a:r>
              <a:rPr b="0" spc="5" dirty="0">
                <a:latin typeface="Times New Roman"/>
                <a:cs typeface="Times New Roman"/>
              </a:rPr>
              <a:t>chọn </a:t>
            </a:r>
            <a:r>
              <a:rPr b="0" dirty="0">
                <a:latin typeface="Times New Roman"/>
                <a:cs typeface="Times New Roman"/>
              </a:rPr>
              <a:t>đề tài, mục đích và </a:t>
            </a:r>
            <a:r>
              <a:rPr b="0" spc="5" dirty="0">
                <a:latin typeface="Times New Roman"/>
                <a:cs typeface="Times New Roman"/>
              </a:rPr>
              <a:t>yêu</a:t>
            </a:r>
            <a:r>
              <a:rPr b="0" spc="-140" dirty="0">
                <a:latin typeface="Times New Roman"/>
                <a:cs typeface="Times New Roman"/>
              </a:rPr>
              <a:t> </a:t>
            </a:r>
            <a:r>
              <a:rPr b="0" spc="5" dirty="0">
                <a:latin typeface="Times New Roman"/>
                <a:cs typeface="Times New Roman"/>
              </a:rPr>
              <a:t>cầu</a:t>
            </a:r>
          </a:p>
        </p:txBody>
      </p:sp>
      <p:sp>
        <p:nvSpPr>
          <p:cNvPr id="4" name="object 4"/>
          <p:cNvSpPr txBox="1"/>
          <p:nvPr/>
        </p:nvSpPr>
        <p:spPr>
          <a:xfrm>
            <a:off x="1030832" y="1450086"/>
            <a:ext cx="10475367" cy="4875053"/>
          </a:xfrm>
          <a:prstGeom prst="rect">
            <a:avLst/>
          </a:prstGeom>
        </p:spPr>
        <p:txBody>
          <a:bodyPr vert="horz" wrap="square" lIns="0" tIns="12065" rIns="0" bIns="0" rtlCol="0">
            <a:spAutoFit/>
          </a:bodyPr>
          <a:lstStyle/>
          <a:p>
            <a:pPr marL="38100">
              <a:lnSpc>
                <a:spcPct val="100000"/>
              </a:lnSpc>
              <a:spcBef>
                <a:spcPts val="95"/>
              </a:spcBef>
            </a:pPr>
            <a:r>
              <a:rPr sz="2400" b="1" spc="-5" dirty="0">
                <a:solidFill>
                  <a:srgbClr val="514743"/>
                </a:solidFill>
                <a:latin typeface="Times New Roman"/>
                <a:cs typeface="Times New Roman"/>
              </a:rPr>
              <a:t>Lý </a:t>
            </a:r>
            <a:r>
              <a:rPr sz="2400" b="1" dirty="0">
                <a:solidFill>
                  <a:srgbClr val="514743"/>
                </a:solidFill>
                <a:latin typeface="Times New Roman"/>
                <a:cs typeface="Times New Roman"/>
              </a:rPr>
              <a:t>do </a:t>
            </a:r>
            <a:r>
              <a:rPr sz="2400" b="1" spc="-5" dirty="0">
                <a:solidFill>
                  <a:srgbClr val="514743"/>
                </a:solidFill>
                <a:latin typeface="Times New Roman"/>
                <a:cs typeface="Times New Roman"/>
              </a:rPr>
              <a:t>chọn </a:t>
            </a:r>
            <a:r>
              <a:rPr sz="2400" b="1" dirty="0">
                <a:solidFill>
                  <a:srgbClr val="514743"/>
                </a:solidFill>
                <a:latin typeface="Times New Roman"/>
                <a:cs typeface="Times New Roman"/>
              </a:rPr>
              <a:t>đề</a:t>
            </a:r>
            <a:r>
              <a:rPr sz="2400" b="1" spc="15" dirty="0">
                <a:solidFill>
                  <a:srgbClr val="514743"/>
                </a:solidFill>
                <a:latin typeface="Times New Roman"/>
                <a:cs typeface="Times New Roman"/>
              </a:rPr>
              <a:t> </a:t>
            </a:r>
            <a:r>
              <a:rPr sz="2400" b="1" dirty="0">
                <a:solidFill>
                  <a:srgbClr val="514743"/>
                </a:solidFill>
                <a:latin typeface="Times New Roman"/>
                <a:cs typeface="Times New Roman"/>
              </a:rPr>
              <a:t>tài:</a:t>
            </a:r>
            <a:endParaRPr sz="2400" dirty="0">
              <a:latin typeface="Times New Roman"/>
              <a:cs typeface="Times New Roman"/>
            </a:endParaRPr>
          </a:p>
          <a:p>
            <a:pPr marL="38100" marR="30480">
              <a:lnSpc>
                <a:spcPct val="100000"/>
              </a:lnSpc>
              <a:spcBef>
                <a:spcPts val="15"/>
              </a:spcBef>
            </a:pPr>
            <a:r>
              <a:rPr lang="vi-VN" sz="2400" b="0" i="0" u="none" strike="noStrike" dirty="0">
                <a:solidFill>
                  <a:srgbClr val="000000"/>
                </a:solidFill>
                <a:effectLst/>
                <a:latin typeface="Times New Roman" panose="02020603050405020304" pitchFamily="18" charset="0"/>
              </a:rPr>
              <a:t>Trong thời đại hiện đại, thương mại điện tử đã trở thành một phần quan trọng trong việc mua sắm và tiếp cận sản phẩm. Tuy nhiên, trong môi trường thương mại điện tử đa dạng hiện nay, sự tìm kiếm và tiếp cận với các sản phẩm đặc sản địa phương vẫn gặp nhiều khó khăn.</a:t>
            </a:r>
          </a:p>
          <a:p>
            <a:pPr marL="38100" marR="30480">
              <a:lnSpc>
                <a:spcPct val="100000"/>
              </a:lnSpc>
              <a:spcBef>
                <a:spcPts val="15"/>
              </a:spcBef>
            </a:pPr>
            <a:r>
              <a:rPr sz="2400" b="1" dirty="0" err="1">
                <a:solidFill>
                  <a:srgbClr val="514743"/>
                </a:solidFill>
                <a:latin typeface="Times New Roman"/>
                <a:cs typeface="Times New Roman"/>
              </a:rPr>
              <a:t>Mục</a:t>
            </a:r>
            <a:r>
              <a:rPr sz="2400" b="1" dirty="0">
                <a:solidFill>
                  <a:srgbClr val="514743"/>
                </a:solidFill>
                <a:latin typeface="Times New Roman"/>
                <a:cs typeface="Times New Roman"/>
              </a:rPr>
              <a:t> </a:t>
            </a:r>
            <a:r>
              <a:rPr sz="2400" b="1" spc="-5" dirty="0">
                <a:solidFill>
                  <a:srgbClr val="514743"/>
                </a:solidFill>
                <a:latin typeface="Times New Roman"/>
                <a:cs typeface="Times New Roman"/>
              </a:rPr>
              <a:t>đích </a:t>
            </a:r>
            <a:r>
              <a:rPr sz="2400" b="1" dirty="0">
                <a:solidFill>
                  <a:srgbClr val="514743"/>
                </a:solidFill>
                <a:latin typeface="Times New Roman"/>
                <a:cs typeface="Times New Roman"/>
              </a:rPr>
              <a:t>xây</a:t>
            </a:r>
            <a:r>
              <a:rPr sz="2400" b="1" spc="-20" dirty="0">
                <a:solidFill>
                  <a:srgbClr val="514743"/>
                </a:solidFill>
                <a:latin typeface="Times New Roman"/>
                <a:cs typeface="Times New Roman"/>
              </a:rPr>
              <a:t> </a:t>
            </a:r>
            <a:r>
              <a:rPr sz="2400" b="1" spc="-5" dirty="0">
                <a:solidFill>
                  <a:srgbClr val="514743"/>
                </a:solidFill>
                <a:latin typeface="Times New Roman"/>
                <a:cs typeface="Times New Roman"/>
              </a:rPr>
              <a:t>dựng:</a:t>
            </a:r>
            <a:endParaRPr sz="2400" dirty="0">
              <a:latin typeface="Times New Roman"/>
              <a:cs typeface="Times New Roman"/>
            </a:endParaRPr>
          </a:p>
          <a:p>
            <a:pPr marL="37465">
              <a:lnSpc>
                <a:spcPct val="100000"/>
              </a:lnSpc>
              <a:buSzPct val="95833"/>
              <a:tabLst>
                <a:tab pos="278765" algn="l"/>
              </a:tabLst>
            </a:pPr>
            <a:r>
              <a:rPr lang="vi-VN" sz="2400" b="0" i="0" u="none" strike="noStrike" dirty="0">
                <a:solidFill>
                  <a:srgbClr val="000000"/>
                </a:solidFill>
                <a:effectLst/>
                <a:latin typeface="Times New Roman" panose="02020603050405020304" pitchFamily="18" charset="0"/>
              </a:rPr>
              <a:t>Xây dựng một </a:t>
            </a:r>
            <a:r>
              <a:rPr lang="vi-VN" sz="2400" b="0" i="0" u="none" strike="noStrike" dirty="0" err="1">
                <a:solidFill>
                  <a:srgbClr val="000000"/>
                </a:solidFill>
                <a:effectLst/>
                <a:latin typeface="Times New Roman" panose="02020603050405020304" pitchFamily="18" charset="0"/>
              </a:rPr>
              <a:t>website</a:t>
            </a:r>
            <a:r>
              <a:rPr lang="vi-VN" sz="2400" b="0" i="0" u="none" strike="noStrike" dirty="0">
                <a:solidFill>
                  <a:srgbClr val="000000"/>
                </a:solidFill>
                <a:effectLst/>
                <a:latin typeface="Times New Roman" panose="02020603050405020304" pitchFamily="18" charset="0"/>
              </a:rPr>
              <a:t> thương mại điện tử đơn giản, trực quan và dễ sử dụng</a:t>
            </a:r>
          </a:p>
          <a:p>
            <a:pPr marL="37465">
              <a:lnSpc>
                <a:spcPct val="100000"/>
              </a:lnSpc>
              <a:buSzPct val="95833"/>
              <a:tabLst>
                <a:tab pos="278765" algn="l"/>
              </a:tabLst>
            </a:pPr>
            <a:r>
              <a:rPr lang="vi-VN" sz="2400" b="0" i="0" u="none" strike="noStrike" dirty="0">
                <a:solidFill>
                  <a:srgbClr val="000000"/>
                </a:solidFill>
                <a:effectLst/>
                <a:latin typeface="Times New Roman" panose="02020603050405020304" pitchFamily="18" charset="0"/>
              </a:rPr>
              <a:t>Cung cấp thông tin chi tiết về các sản phẩm đặc sản địa phương</a:t>
            </a:r>
          </a:p>
          <a:p>
            <a:pPr marL="37465">
              <a:lnSpc>
                <a:spcPct val="100000"/>
              </a:lnSpc>
              <a:buSzPct val="95833"/>
              <a:tabLst>
                <a:tab pos="278765" algn="l"/>
              </a:tabLst>
            </a:pPr>
            <a:r>
              <a:rPr lang="vi-VN" sz="2400" b="0" i="0" u="none" strike="noStrike" dirty="0">
                <a:solidFill>
                  <a:srgbClr val="000000"/>
                </a:solidFill>
                <a:effectLst/>
                <a:latin typeface="Times New Roman" panose="02020603050405020304" pitchFamily="18" charset="0"/>
              </a:rPr>
              <a:t>Tạo ra một hệ thống tìm kiếm và sắp xếp sản phẩm dễ dàng để người tiêu dùng</a:t>
            </a:r>
          </a:p>
          <a:p>
            <a:pPr marL="37465">
              <a:lnSpc>
                <a:spcPct val="100000"/>
              </a:lnSpc>
              <a:buSzPct val="95833"/>
              <a:tabLst>
                <a:tab pos="278765" algn="l"/>
              </a:tabLst>
            </a:pPr>
            <a:r>
              <a:rPr lang="vi-VN" sz="2400" b="0" i="0" u="none" strike="noStrike" dirty="0">
                <a:solidFill>
                  <a:srgbClr val="000000"/>
                </a:solidFill>
                <a:effectLst/>
                <a:latin typeface="Times New Roman" panose="02020603050405020304" pitchFamily="18" charset="0"/>
              </a:rPr>
              <a:t>Tạo môi trường an toàn và tin cậy cho giao dịch mua bán trực tuyến</a:t>
            </a:r>
          </a:p>
          <a:p>
            <a:pPr marL="37465">
              <a:lnSpc>
                <a:spcPct val="100000"/>
              </a:lnSpc>
              <a:buSzPct val="95833"/>
              <a:tabLst>
                <a:tab pos="278765" algn="l"/>
              </a:tabLst>
            </a:pPr>
            <a:r>
              <a:rPr sz="2400" b="1" spc="-5" dirty="0" err="1">
                <a:solidFill>
                  <a:srgbClr val="514743"/>
                </a:solidFill>
                <a:latin typeface="Times New Roman"/>
                <a:cs typeface="Times New Roman"/>
              </a:rPr>
              <a:t>Yêu</a:t>
            </a:r>
            <a:r>
              <a:rPr sz="2400" b="1" dirty="0">
                <a:solidFill>
                  <a:srgbClr val="514743"/>
                </a:solidFill>
                <a:latin typeface="Times New Roman"/>
                <a:cs typeface="Times New Roman"/>
              </a:rPr>
              <a:t> </a:t>
            </a:r>
            <a:r>
              <a:rPr sz="2400" b="1" spc="-5" dirty="0">
                <a:solidFill>
                  <a:srgbClr val="514743"/>
                </a:solidFill>
                <a:latin typeface="Times New Roman"/>
                <a:cs typeface="Times New Roman"/>
              </a:rPr>
              <a:t>cầu:</a:t>
            </a:r>
            <a:endParaRPr sz="2400" dirty="0">
              <a:latin typeface="Times New Roman"/>
              <a:cs typeface="Times New Roman"/>
            </a:endParaRPr>
          </a:p>
          <a:p>
            <a:pPr marL="37465">
              <a:lnSpc>
                <a:spcPct val="100000"/>
              </a:lnSpc>
              <a:buSzPct val="95833"/>
              <a:tabLst>
                <a:tab pos="278765" algn="l"/>
              </a:tabLst>
            </a:pPr>
            <a:r>
              <a:rPr sz="2400" dirty="0">
                <a:solidFill>
                  <a:srgbClr val="514743"/>
                </a:solidFill>
                <a:latin typeface="Times New Roman"/>
                <a:cs typeface="Times New Roman"/>
              </a:rPr>
              <a:t>Xây dựng </a:t>
            </a:r>
            <a:r>
              <a:rPr sz="2400" spc="-30" dirty="0">
                <a:solidFill>
                  <a:srgbClr val="514743"/>
                </a:solidFill>
                <a:latin typeface="Times New Roman"/>
                <a:cs typeface="Times New Roman"/>
              </a:rPr>
              <a:t>Website </a:t>
            </a:r>
            <a:r>
              <a:rPr sz="2400" dirty="0">
                <a:solidFill>
                  <a:srgbClr val="514743"/>
                </a:solidFill>
                <a:latin typeface="Times New Roman"/>
                <a:cs typeface="Times New Roman"/>
              </a:rPr>
              <a:t>chuyên</a:t>
            </a:r>
            <a:r>
              <a:rPr sz="2400" spc="-50" dirty="0">
                <a:solidFill>
                  <a:srgbClr val="514743"/>
                </a:solidFill>
                <a:latin typeface="Times New Roman"/>
                <a:cs typeface="Times New Roman"/>
              </a:rPr>
              <a:t> </a:t>
            </a:r>
            <a:r>
              <a:rPr sz="2400" dirty="0">
                <a:solidFill>
                  <a:srgbClr val="514743"/>
                </a:solidFill>
                <a:latin typeface="Times New Roman"/>
                <a:cs typeface="Times New Roman"/>
              </a:rPr>
              <a:t>nghiệp</a:t>
            </a:r>
            <a:endParaRPr sz="2400" dirty="0">
              <a:latin typeface="Times New Roman"/>
              <a:cs typeface="Times New Roman"/>
            </a:endParaRPr>
          </a:p>
          <a:p>
            <a:pPr marL="37465">
              <a:lnSpc>
                <a:spcPct val="100000"/>
              </a:lnSpc>
              <a:buSzPct val="95833"/>
              <a:tabLst>
                <a:tab pos="278765" algn="l"/>
              </a:tabLst>
            </a:pPr>
            <a:r>
              <a:rPr sz="2400" spc="-5" dirty="0">
                <a:solidFill>
                  <a:srgbClr val="514743"/>
                </a:solidFill>
                <a:latin typeface="Times New Roman"/>
                <a:cs typeface="Times New Roman"/>
              </a:rPr>
              <a:t>Hỗ </a:t>
            </a:r>
            <a:r>
              <a:rPr sz="2400" dirty="0">
                <a:solidFill>
                  <a:srgbClr val="514743"/>
                </a:solidFill>
                <a:latin typeface="Times New Roman"/>
                <a:cs typeface="Times New Roman"/>
              </a:rPr>
              <a:t>trợ đặt hàng trực tuyến trên</a:t>
            </a:r>
            <a:r>
              <a:rPr sz="2400" spc="-135" dirty="0">
                <a:solidFill>
                  <a:srgbClr val="514743"/>
                </a:solidFill>
                <a:latin typeface="Times New Roman"/>
                <a:cs typeface="Times New Roman"/>
              </a:rPr>
              <a:t> </a:t>
            </a:r>
            <a:r>
              <a:rPr sz="2400" spc="-30" dirty="0">
                <a:solidFill>
                  <a:srgbClr val="514743"/>
                </a:solidFill>
                <a:latin typeface="Times New Roman"/>
                <a:cs typeface="Times New Roman"/>
              </a:rPr>
              <a:t>Website</a:t>
            </a:r>
            <a:endParaRPr sz="2400" dirty="0">
              <a:latin typeface="Times New Roman"/>
              <a:cs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5334635" cy="51371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II. Phân tích và thiết kế hệ</a:t>
            </a:r>
            <a:r>
              <a:rPr b="0" spc="-100" dirty="0">
                <a:latin typeface="Times New Roman"/>
                <a:cs typeface="Times New Roman"/>
              </a:rPr>
              <a:t> </a:t>
            </a:r>
            <a:r>
              <a:rPr b="0" dirty="0">
                <a:latin typeface="Times New Roman"/>
                <a:cs typeface="Times New Roman"/>
              </a:rPr>
              <a:t>thống</a:t>
            </a:r>
          </a:p>
        </p:txBody>
      </p:sp>
      <p:sp>
        <p:nvSpPr>
          <p:cNvPr id="3" name="object 3"/>
          <p:cNvSpPr txBox="1"/>
          <p:nvPr/>
        </p:nvSpPr>
        <p:spPr>
          <a:xfrm>
            <a:off x="1092502" y="1524000"/>
            <a:ext cx="4048760" cy="1878719"/>
          </a:xfrm>
          <a:prstGeom prst="rect">
            <a:avLst/>
          </a:prstGeom>
        </p:spPr>
        <p:txBody>
          <a:bodyPr vert="horz" wrap="square" lIns="0" tIns="199390" rIns="0" bIns="0" rtlCol="0">
            <a:spAutoFit/>
          </a:bodyPr>
          <a:lstStyle/>
          <a:p>
            <a:pPr marL="240665" indent="-228600">
              <a:lnSpc>
                <a:spcPct val="100000"/>
              </a:lnSpc>
              <a:spcBef>
                <a:spcPts val="1570"/>
              </a:spcBef>
              <a:buFont typeface="Wingdings"/>
              <a:buChar char=""/>
              <a:tabLst>
                <a:tab pos="241300" algn="l"/>
              </a:tabLst>
            </a:pPr>
            <a:r>
              <a:rPr sz="2800" spc="-5" dirty="0">
                <a:solidFill>
                  <a:srgbClr val="514743"/>
                </a:solidFill>
                <a:latin typeface="Times New Roman"/>
                <a:cs typeface="Times New Roman"/>
              </a:rPr>
              <a:t>Sơ đồ chức</a:t>
            </a:r>
            <a:r>
              <a:rPr sz="2800" spc="-30" dirty="0">
                <a:solidFill>
                  <a:srgbClr val="514743"/>
                </a:solidFill>
                <a:latin typeface="Times New Roman"/>
                <a:cs typeface="Times New Roman"/>
              </a:rPr>
              <a:t> </a:t>
            </a:r>
            <a:r>
              <a:rPr sz="2800" spc="-5" dirty="0">
                <a:solidFill>
                  <a:srgbClr val="514743"/>
                </a:solidFill>
                <a:latin typeface="Times New Roman"/>
                <a:cs typeface="Times New Roman"/>
              </a:rPr>
              <a:t>năng</a:t>
            </a:r>
            <a:endParaRPr sz="2800" dirty="0">
              <a:latin typeface="Times New Roman"/>
              <a:cs typeface="Times New Roman"/>
            </a:endParaRPr>
          </a:p>
          <a:p>
            <a:pPr marL="240665" indent="-228600">
              <a:lnSpc>
                <a:spcPct val="100000"/>
              </a:lnSpc>
              <a:spcBef>
                <a:spcPts val="1465"/>
              </a:spcBef>
              <a:buFont typeface="Wingdings"/>
              <a:buChar char=""/>
              <a:tabLst>
                <a:tab pos="241300" algn="l"/>
              </a:tabLst>
            </a:pPr>
            <a:r>
              <a:rPr lang="vi-VN" sz="2800" spc="-5" dirty="0">
                <a:solidFill>
                  <a:srgbClr val="514743"/>
                </a:solidFill>
                <a:latin typeface="Times New Roman"/>
                <a:cs typeface="Times New Roman"/>
              </a:rPr>
              <a:t>Thiết kế cơ sở dữ liệu</a:t>
            </a:r>
          </a:p>
          <a:p>
            <a:pPr marL="240665" indent="-228600">
              <a:lnSpc>
                <a:spcPct val="100000"/>
              </a:lnSpc>
              <a:spcBef>
                <a:spcPts val="1465"/>
              </a:spcBef>
              <a:buFont typeface="Wingdings"/>
              <a:buChar char=""/>
              <a:tabLst>
                <a:tab pos="241300" algn="l"/>
              </a:tabLst>
            </a:pPr>
            <a:r>
              <a:rPr sz="2800" spc="-5" dirty="0" err="1">
                <a:solidFill>
                  <a:srgbClr val="514743"/>
                </a:solidFill>
                <a:latin typeface="Times New Roman"/>
                <a:cs typeface="Times New Roman"/>
              </a:rPr>
              <a:t>Cơ</a:t>
            </a:r>
            <a:r>
              <a:rPr sz="2800" spc="-5" dirty="0">
                <a:solidFill>
                  <a:srgbClr val="514743"/>
                </a:solidFill>
                <a:latin typeface="Times New Roman"/>
                <a:cs typeface="Times New Roman"/>
              </a:rPr>
              <a:t> sở </a:t>
            </a:r>
            <a:r>
              <a:rPr sz="2800" dirty="0">
                <a:solidFill>
                  <a:srgbClr val="514743"/>
                </a:solidFill>
                <a:latin typeface="Times New Roman"/>
                <a:cs typeface="Times New Roman"/>
              </a:rPr>
              <a:t>dữ</a:t>
            </a:r>
            <a:r>
              <a:rPr sz="2800" spc="-30" dirty="0">
                <a:solidFill>
                  <a:srgbClr val="514743"/>
                </a:solidFill>
                <a:latin typeface="Times New Roman"/>
                <a:cs typeface="Times New Roman"/>
              </a:rPr>
              <a:t> </a:t>
            </a:r>
            <a:r>
              <a:rPr sz="2800" spc="-5" dirty="0">
                <a:solidFill>
                  <a:srgbClr val="514743"/>
                </a:solidFill>
                <a:latin typeface="Times New Roman"/>
                <a:cs typeface="Times New Roman"/>
              </a:rPr>
              <a:t>liệu</a:t>
            </a:r>
            <a:endParaRPr sz="2800" dirty="0">
              <a:latin typeface="Times New Roman"/>
              <a:cs typeface="Times New Roman"/>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8432498"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Sơ </a:t>
            </a:r>
            <a:r>
              <a:rPr b="0" dirty="0" err="1">
                <a:latin typeface="Times New Roman"/>
                <a:cs typeface="Times New Roman"/>
              </a:rPr>
              <a:t>đồ</a:t>
            </a:r>
            <a:r>
              <a:rPr b="0" dirty="0">
                <a:latin typeface="Times New Roman"/>
                <a:cs typeface="Times New Roman"/>
              </a:rPr>
              <a:t> </a:t>
            </a:r>
            <a:r>
              <a:rPr lang="vi-VN" b="0" dirty="0">
                <a:latin typeface="Times New Roman"/>
                <a:cs typeface="Times New Roman"/>
              </a:rPr>
              <a:t>tổng quát </a:t>
            </a:r>
            <a:r>
              <a:rPr b="0" dirty="0" err="1">
                <a:latin typeface="Times New Roman"/>
                <a:cs typeface="Times New Roman"/>
              </a:rPr>
              <a:t>chức</a:t>
            </a:r>
            <a:r>
              <a:rPr b="0" dirty="0">
                <a:latin typeface="Times New Roman"/>
                <a:cs typeface="Times New Roman"/>
              </a:rPr>
              <a:t> </a:t>
            </a:r>
            <a:r>
              <a:rPr b="0" spc="5" dirty="0">
                <a:latin typeface="Times New Roman"/>
                <a:cs typeface="Times New Roman"/>
              </a:rPr>
              <a:t>năng của </a:t>
            </a:r>
            <a:r>
              <a:rPr b="0" dirty="0">
                <a:latin typeface="Times New Roman"/>
                <a:cs typeface="Times New Roman"/>
              </a:rPr>
              <a:t>hệ</a:t>
            </a:r>
            <a:r>
              <a:rPr b="0" spc="-110" dirty="0">
                <a:latin typeface="Times New Roman"/>
                <a:cs typeface="Times New Roman"/>
              </a:rPr>
              <a:t> </a:t>
            </a:r>
            <a:r>
              <a:rPr b="0" dirty="0">
                <a:latin typeface="Times New Roman"/>
                <a:cs typeface="Times New Roman"/>
              </a:rPr>
              <a:t>thống</a:t>
            </a:r>
          </a:p>
        </p:txBody>
      </p:sp>
      <p:pic>
        <p:nvPicPr>
          <p:cNvPr id="2050" name="Picture 2">
            <a:extLst>
              <a:ext uri="{FF2B5EF4-FFF2-40B4-BE49-F238E27FC236}">
                <a16:creationId xmlns:a16="http://schemas.microsoft.com/office/drawing/2014/main" id="{D31FCADF-CA6A-C795-34EA-A282C46A0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02" y="1600200"/>
            <a:ext cx="10032698"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wipe(down)">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5994098" cy="513715"/>
          </a:xfrm>
          <a:prstGeom prst="rect">
            <a:avLst/>
          </a:prstGeom>
        </p:spPr>
        <p:txBody>
          <a:bodyPr vert="horz" wrap="square" lIns="0" tIns="13335" rIns="0" bIns="0" rtlCol="0">
            <a:spAutoFit/>
          </a:bodyPr>
          <a:lstStyle/>
          <a:p>
            <a:pPr marL="12700">
              <a:lnSpc>
                <a:spcPct val="100000"/>
              </a:lnSpc>
              <a:spcBef>
                <a:spcPts val="105"/>
              </a:spcBef>
            </a:pPr>
            <a:r>
              <a:rPr lang="vi-VN" b="0" dirty="0">
                <a:latin typeface="Times New Roman"/>
                <a:cs typeface="Times New Roman"/>
              </a:rPr>
              <a:t>Thiết kế cơ sở dữ liệu</a:t>
            </a:r>
            <a:endParaRPr b="0" dirty="0">
              <a:latin typeface="Times New Roman"/>
              <a:cs typeface="Times New Roman"/>
            </a:endParaRPr>
          </a:p>
        </p:txBody>
      </p:sp>
      <p:pic>
        <p:nvPicPr>
          <p:cNvPr id="3074" name="Picture 2">
            <a:extLst>
              <a:ext uri="{FF2B5EF4-FFF2-40B4-BE49-F238E27FC236}">
                <a16:creationId xmlns:a16="http://schemas.microsoft.com/office/drawing/2014/main" id="{1AA3B256-A989-2B6B-CD0B-67481F4AF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02" y="1462786"/>
            <a:ext cx="10032698" cy="4938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additive="base">
                                        <p:cTn id="12" dur="500" fill="hold"/>
                                        <p:tgtEl>
                                          <p:spTgt spid="3074"/>
                                        </p:tgtEl>
                                        <p:attrNameLst>
                                          <p:attrName>ppt_x</p:attrName>
                                        </p:attrNameLst>
                                      </p:cBhvr>
                                      <p:tavLst>
                                        <p:tav tm="0">
                                          <p:val>
                                            <p:strVal val="#ppt_x"/>
                                          </p:val>
                                        </p:tav>
                                        <p:tav tm="100000">
                                          <p:val>
                                            <p:strVal val="#ppt_x"/>
                                          </p:val>
                                        </p:tav>
                                      </p:tavLst>
                                    </p:anim>
                                    <p:anim calcmode="lin" valueType="num">
                                      <p:cBhvr additive="base">
                                        <p:cTn id="13"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613663"/>
            <a:ext cx="2224405" cy="513715"/>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Cơ </a:t>
            </a:r>
            <a:r>
              <a:rPr b="0" dirty="0">
                <a:latin typeface="Times New Roman"/>
                <a:cs typeface="Times New Roman"/>
              </a:rPr>
              <a:t>sở dữ</a:t>
            </a:r>
            <a:r>
              <a:rPr b="0" spc="-85" dirty="0">
                <a:latin typeface="Times New Roman"/>
                <a:cs typeface="Times New Roman"/>
              </a:rPr>
              <a:t> </a:t>
            </a:r>
            <a:r>
              <a:rPr b="0" dirty="0">
                <a:latin typeface="Times New Roman"/>
                <a:cs typeface="Times New Roman"/>
              </a:rPr>
              <a:t>liệu</a:t>
            </a:r>
          </a:p>
        </p:txBody>
      </p:sp>
      <p:pic>
        <p:nvPicPr>
          <p:cNvPr id="1028" name="Picture 4">
            <a:extLst>
              <a:ext uri="{FF2B5EF4-FFF2-40B4-BE49-F238E27FC236}">
                <a16:creationId xmlns:a16="http://schemas.microsoft.com/office/drawing/2014/main" id="{23AD2367-21FD-1891-4E2B-D431A93F6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502" y="1371600"/>
            <a:ext cx="10032698" cy="518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502" y="598424"/>
            <a:ext cx="5155898" cy="513715"/>
          </a:xfrm>
          <a:prstGeom prst="rect">
            <a:avLst/>
          </a:prstGeom>
        </p:spPr>
        <p:txBody>
          <a:bodyPr vert="horz" wrap="square" lIns="0" tIns="13335" rIns="0" bIns="0" rtlCol="0">
            <a:spAutoFit/>
          </a:bodyPr>
          <a:lstStyle/>
          <a:p>
            <a:pPr marL="12700">
              <a:lnSpc>
                <a:spcPct val="100000"/>
              </a:lnSpc>
              <a:spcBef>
                <a:spcPts val="105"/>
              </a:spcBef>
            </a:pPr>
            <a:r>
              <a:rPr b="0" spc="175" dirty="0">
                <a:latin typeface="Arial"/>
                <a:cs typeface="Arial"/>
              </a:rPr>
              <a:t>III. </a:t>
            </a:r>
            <a:r>
              <a:rPr b="0" dirty="0">
                <a:latin typeface="Arial"/>
                <a:cs typeface="Arial"/>
              </a:rPr>
              <a:t>Công </a:t>
            </a:r>
            <a:r>
              <a:rPr b="0" spc="-65" dirty="0">
                <a:latin typeface="Arial"/>
                <a:cs typeface="Arial"/>
              </a:rPr>
              <a:t>cụ </a:t>
            </a:r>
            <a:r>
              <a:rPr b="0" dirty="0">
                <a:latin typeface="Arial"/>
                <a:cs typeface="Arial"/>
              </a:rPr>
              <a:t>thực</a:t>
            </a:r>
            <a:r>
              <a:rPr b="0" spc="-400" dirty="0">
                <a:latin typeface="Arial"/>
                <a:cs typeface="Arial"/>
              </a:rPr>
              <a:t> </a:t>
            </a:r>
            <a:r>
              <a:rPr b="0" spc="50" dirty="0">
                <a:latin typeface="Arial"/>
                <a:cs typeface="Arial"/>
              </a:rPr>
              <a:t>hiện</a:t>
            </a:r>
          </a:p>
        </p:txBody>
      </p:sp>
      <p:sp>
        <p:nvSpPr>
          <p:cNvPr id="3" name="object 3"/>
          <p:cNvSpPr txBox="1"/>
          <p:nvPr/>
        </p:nvSpPr>
        <p:spPr>
          <a:xfrm>
            <a:off x="1092498" y="2334005"/>
            <a:ext cx="3174701" cy="4382610"/>
          </a:xfrm>
          <a:prstGeom prst="rect">
            <a:avLst/>
          </a:prstGeom>
        </p:spPr>
        <p:txBody>
          <a:bodyPr vert="horz" wrap="square" lIns="0" tIns="12065" rIns="0" bIns="0" rtlCol="0">
            <a:spAutoFit/>
          </a:bodyPr>
          <a:lstStyle/>
          <a:p>
            <a:pPr marL="527685" indent="-515620">
              <a:lnSpc>
                <a:spcPct val="100000"/>
              </a:lnSpc>
              <a:spcBef>
                <a:spcPts val="95"/>
              </a:spcBef>
              <a:buFont typeface="Wingdings"/>
              <a:buChar char=""/>
              <a:tabLst>
                <a:tab pos="527685" algn="l"/>
                <a:tab pos="528320" algn="l"/>
              </a:tabLst>
            </a:pPr>
            <a:r>
              <a:rPr sz="2800" spc="-5" dirty="0">
                <a:solidFill>
                  <a:srgbClr val="514743"/>
                </a:solidFill>
                <a:latin typeface="Times New Roman"/>
                <a:cs typeface="Times New Roman"/>
              </a:rPr>
              <a:t>Bootstrap</a:t>
            </a:r>
            <a:endParaRPr sz="2800" dirty="0">
              <a:latin typeface="Times New Roman"/>
              <a:cs typeface="Times New Roman"/>
            </a:endParaRPr>
          </a:p>
          <a:p>
            <a:pPr>
              <a:lnSpc>
                <a:spcPct val="100000"/>
              </a:lnSpc>
              <a:buClr>
                <a:srgbClr val="514743"/>
              </a:buClr>
              <a:buFont typeface="Wingdings"/>
              <a:buChar char=""/>
            </a:pPr>
            <a:endParaRPr lang="en-US" sz="3100" dirty="0">
              <a:latin typeface="Times New Roman"/>
              <a:cs typeface="Times New Roman"/>
            </a:endParaRPr>
          </a:p>
          <a:p>
            <a:pPr>
              <a:lnSpc>
                <a:spcPct val="100000"/>
              </a:lnSpc>
              <a:buClr>
                <a:srgbClr val="514743"/>
              </a:buClr>
              <a:buFont typeface="Wingdings"/>
              <a:buChar char=""/>
            </a:pPr>
            <a:endParaRPr sz="3100" dirty="0">
              <a:latin typeface="Times New Roman"/>
              <a:cs typeface="Times New Roman"/>
            </a:endParaRPr>
          </a:p>
          <a:p>
            <a:pPr marL="527685" indent="-515620">
              <a:lnSpc>
                <a:spcPct val="100000"/>
              </a:lnSpc>
              <a:spcBef>
                <a:spcPts val="2725"/>
              </a:spcBef>
              <a:buFont typeface="Wingdings"/>
              <a:buChar char=""/>
              <a:tabLst>
                <a:tab pos="527685" algn="l"/>
                <a:tab pos="528320" algn="l"/>
              </a:tabLst>
            </a:pPr>
            <a:r>
              <a:rPr lang="en-US" sz="2800" spc="-5" dirty="0">
                <a:solidFill>
                  <a:srgbClr val="514743"/>
                </a:solidFill>
                <a:latin typeface="Times New Roman"/>
                <a:cs typeface="Times New Roman"/>
              </a:rPr>
              <a:t>JAVA</a:t>
            </a:r>
            <a:endParaRPr sz="2800" dirty="0">
              <a:latin typeface="Times New Roman"/>
              <a:cs typeface="Times New Roman"/>
            </a:endParaRPr>
          </a:p>
          <a:p>
            <a:pPr>
              <a:lnSpc>
                <a:spcPct val="100000"/>
              </a:lnSpc>
              <a:buClr>
                <a:srgbClr val="514743"/>
              </a:buClr>
              <a:buFont typeface="Wingdings"/>
              <a:buChar char=""/>
            </a:pPr>
            <a:endParaRPr lang="en-US" sz="3100" dirty="0">
              <a:latin typeface="Times New Roman"/>
              <a:cs typeface="Times New Roman"/>
            </a:endParaRPr>
          </a:p>
          <a:p>
            <a:pPr>
              <a:lnSpc>
                <a:spcPct val="100000"/>
              </a:lnSpc>
              <a:buClr>
                <a:srgbClr val="514743"/>
              </a:buClr>
              <a:buFont typeface="Wingdings"/>
              <a:buChar char=""/>
            </a:pPr>
            <a:endParaRPr lang="en-US" sz="3100" dirty="0">
              <a:latin typeface="Times New Roman"/>
              <a:cs typeface="Times New Roman"/>
            </a:endParaRPr>
          </a:p>
          <a:p>
            <a:pPr>
              <a:lnSpc>
                <a:spcPct val="100000"/>
              </a:lnSpc>
              <a:buClr>
                <a:srgbClr val="514743"/>
              </a:buClr>
            </a:pPr>
            <a:endParaRPr sz="3100" dirty="0">
              <a:latin typeface="Times New Roman"/>
              <a:cs typeface="Times New Roman"/>
            </a:endParaRPr>
          </a:p>
          <a:p>
            <a:pPr marL="527685" indent="-515620">
              <a:lnSpc>
                <a:spcPct val="100000"/>
              </a:lnSpc>
              <a:spcBef>
                <a:spcPts val="2725"/>
              </a:spcBef>
              <a:buFont typeface="Wingdings"/>
              <a:buChar char=""/>
              <a:tabLst>
                <a:tab pos="527685" algn="l"/>
                <a:tab pos="528320" algn="l"/>
              </a:tabLst>
            </a:pPr>
            <a:r>
              <a:rPr lang="en-US" sz="2800" spc="-5" dirty="0">
                <a:solidFill>
                  <a:srgbClr val="514743"/>
                </a:solidFill>
                <a:latin typeface="Times New Roman"/>
                <a:cs typeface="Times New Roman"/>
              </a:rPr>
              <a:t>PHPMYADMIN</a:t>
            </a:r>
            <a:endParaRPr sz="2800" dirty="0">
              <a:latin typeface="Times New Roman"/>
              <a:cs typeface="Times New Roman"/>
            </a:endParaRPr>
          </a:p>
        </p:txBody>
      </p:sp>
      <p:sp>
        <p:nvSpPr>
          <p:cNvPr id="5" name="object 5"/>
          <p:cNvSpPr/>
          <p:nvPr/>
        </p:nvSpPr>
        <p:spPr>
          <a:xfrm>
            <a:off x="6629400" y="1600200"/>
            <a:ext cx="3713988" cy="1714500"/>
          </a:xfrm>
          <a:prstGeom prst="rect">
            <a:avLst/>
          </a:prstGeom>
          <a:blipFill>
            <a:blip r:embed="rId2" cstate="print"/>
            <a:stretch>
              <a:fillRect/>
            </a:stretch>
          </a:blipFill>
        </p:spPr>
        <p:txBody>
          <a:bodyPr wrap="square" lIns="0" tIns="0" rIns="0" bIns="0" rtlCol="0"/>
          <a:lstStyle/>
          <a:p>
            <a:endParaRPr/>
          </a:p>
        </p:txBody>
      </p:sp>
      <p:pic>
        <p:nvPicPr>
          <p:cNvPr id="1026" name="Picture 2" descr="phpMyAdmin - Wikipedia">
            <a:extLst>
              <a:ext uri="{FF2B5EF4-FFF2-40B4-BE49-F238E27FC236}">
                <a16:creationId xmlns:a16="http://schemas.microsoft.com/office/drawing/2014/main" id="{AB94EF02-EA2B-7107-02EB-6C3C979646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5181599"/>
            <a:ext cx="3174701" cy="1537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Wikipedia">
            <a:extLst>
              <a:ext uri="{FF2B5EF4-FFF2-40B4-BE49-F238E27FC236}">
                <a16:creationId xmlns:a16="http://schemas.microsoft.com/office/drawing/2014/main" id="{F6EDCB65-4A38-84B6-EF5F-504BF2EC26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3352800"/>
            <a:ext cx="3022301" cy="1714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843</TotalTime>
  <Words>692</Words>
  <Application>Microsoft Office PowerPoint</Application>
  <PresentationFormat>Widescreen</PresentationFormat>
  <Paragraphs>105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Times New Roman</vt:lpstr>
      <vt:lpstr>Wingdings</vt:lpstr>
      <vt:lpstr>Office Theme</vt:lpstr>
      <vt:lpstr>BÁO CÁO ĐỒ ÁN LẬP TRÌNH JAVA</vt:lpstr>
      <vt:lpstr>PowerPoint Presentation</vt:lpstr>
      <vt:lpstr>Nội dung đồ án</vt:lpstr>
      <vt:lpstr>I. Lý do chọn đề tài, mục đích và yêu cầu</vt:lpstr>
      <vt:lpstr>II. Phân tích và thiết kế hệ thống</vt:lpstr>
      <vt:lpstr>Sơ đồ tổng quát chức năng của hệ thống</vt:lpstr>
      <vt:lpstr>Thiết kế cơ sở dữ liệu</vt:lpstr>
      <vt:lpstr>Cơ sở dữ liệu</vt:lpstr>
      <vt:lpstr>III. Công cụ thực hiện</vt:lpstr>
      <vt:lpstr>IV. Kết quả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Một số giao diện chương trình</vt:lpstr>
      <vt:lpstr>V. Tổng kết</vt:lpstr>
      <vt:lpstr>THANK YOU WATCH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LE THACH</dc:creator>
  <cp:lastModifiedBy>Katsuki Akaza</cp:lastModifiedBy>
  <cp:revision>8</cp:revision>
  <dcterms:created xsi:type="dcterms:W3CDTF">2023-06-15T12:55:20Z</dcterms:created>
  <dcterms:modified xsi:type="dcterms:W3CDTF">2023-06-17T16:44:01Z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2023-06-15T00:00:00Z</vt:filetime>
  </property>
  <property fmtid="{D5CDD505-2E9C-101B-9397-08002B2CF9AE}" pid="3" name="Creator">
    <vt:lpwstr>PDFfiller pdf2flat v1.5_20220425</vt:lpwstr>
  </property>
  <property fmtid="{D5CDD505-2E9C-101B-9397-08002B2CF9AE}" pid="4" name="LastSaved">
    <vt:filetime>2023-06-15T00:00:00Z</vt:filetime>
  </property>
</Properties>
</file>